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2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83" r:id="rId15"/>
    <p:sldId id="270" r:id="rId16"/>
    <p:sldId id="271" r:id="rId17"/>
    <p:sldId id="284" r:id="rId18"/>
    <p:sldId id="272" r:id="rId19"/>
    <p:sldId id="273" r:id="rId20"/>
    <p:sldId id="274" r:id="rId21"/>
    <p:sldId id="276" r:id="rId22"/>
    <p:sldId id="277" r:id="rId23"/>
    <p:sldId id="278" r:id="rId24"/>
    <p:sldId id="279" r:id="rId25"/>
    <p:sldId id="280"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tisha Sahu" userId="1d4b99e1e8e3cd8d" providerId="LiveId" clId="{4D1637BB-66B2-4D30-B3FF-087A38D7D727}"/>
    <pc:docChg chg="custSel addSld delSld modSld">
      <pc:chgData name="Itisha Sahu" userId="1d4b99e1e8e3cd8d" providerId="LiveId" clId="{4D1637BB-66B2-4D30-B3FF-087A38D7D727}" dt="2025-12-19T10:46:50.812" v="18" actId="14100"/>
      <pc:docMkLst>
        <pc:docMk/>
      </pc:docMkLst>
      <pc:sldChg chg="addSp delSp modSp new mod modClrScheme chgLayout">
        <pc:chgData name="Itisha Sahu" userId="1d4b99e1e8e3cd8d" providerId="LiveId" clId="{4D1637BB-66B2-4D30-B3FF-087A38D7D727}" dt="2025-12-19T10:37:44.791" v="9" actId="14100"/>
        <pc:sldMkLst>
          <pc:docMk/>
          <pc:sldMk cId="100905455" sldId="283"/>
        </pc:sldMkLst>
        <pc:spChg chg="del">
          <ac:chgData name="Itisha Sahu" userId="1d4b99e1e8e3cd8d" providerId="LiveId" clId="{4D1637BB-66B2-4D30-B3FF-087A38D7D727}" dt="2025-12-19T10:29:56.735" v="1" actId="700"/>
          <ac:spMkLst>
            <pc:docMk/>
            <pc:sldMk cId="100905455" sldId="283"/>
            <ac:spMk id="2" creationId="{C4697F15-E993-74F0-E8A2-0C9EAB48C90B}"/>
          </ac:spMkLst>
        </pc:spChg>
        <pc:spChg chg="del">
          <ac:chgData name="Itisha Sahu" userId="1d4b99e1e8e3cd8d" providerId="LiveId" clId="{4D1637BB-66B2-4D30-B3FF-087A38D7D727}" dt="2025-12-19T10:29:56.735" v="1" actId="700"/>
          <ac:spMkLst>
            <pc:docMk/>
            <pc:sldMk cId="100905455" sldId="283"/>
            <ac:spMk id="3" creationId="{DA43933B-5718-2375-6A34-3F978AECCE6E}"/>
          </ac:spMkLst>
        </pc:spChg>
        <pc:picChg chg="add mod">
          <ac:chgData name="Itisha Sahu" userId="1d4b99e1e8e3cd8d" providerId="LiveId" clId="{4D1637BB-66B2-4D30-B3FF-087A38D7D727}" dt="2025-12-19T10:37:44.791" v="9" actId="14100"/>
          <ac:picMkLst>
            <pc:docMk/>
            <pc:sldMk cId="100905455" sldId="283"/>
            <ac:picMk id="5" creationId="{E18459EE-6A58-AD19-DC40-B6EBD63C2522}"/>
          </ac:picMkLst>
        </pc:picChg>
      </pc:sldChg>
      <pc:sldChg chg="new del">
        <pc:chgData name="Itisha Sahu" userId="1d4b99e1e8e3cd8d" providerId="LiveId" clId="{4D1637BB-66B2-4D30-B3FF-087A38D7D727}" dt="2025-12-19T10:41:40.680" v="11" actId="2696"/>
        <pc:sldMkLst>
          <pc:docMk/>
          <pc:sldMk cId="11287751" sldId="284"/>
        </pc:sldMkLst>
      </pc:sldChg>
      <pc:sldChg chg="addSp delSp modSp new mod modClrScheme chgLayout">
        <pc:chgData name="Itisha Sahu" userId="1d4b99e1e8e3cd8d" providerId="LiveId" clId="{4D1637BB-66B2-4D30-B3FF-087A38D7D727}" dt="2025-12-19T10:46:50.812" v="18" actId="14100"/>
        <pc:sldMkLst>
          <pc:docMk/>
          <pc:sldMk cId="2541979456" sldId="284"/>
        </pc:sldMkLst>
        <pc:spChg chg="del">
          <ac:chgData name="Itisha Sahu" userId="1d4b99e1e8e3cd8d" providerId="LiveId" clId="{4D1637BB-66B2-4D30-B3FF-087A38D7D727}" dt="2025-12-19T10:41:56.396" v="13" actId="700"/>
          <ac:spMkLst>
            <pc:docMk/>
            <pc:sldMk cId="2541979456" sldId="284"/>
            <ac:spMk id="2" creationId="{6E0839AA-FAE5-E8EB-6FD8-49A5185FDF78}"/>
          </ac:spMkLst>
        </pc:spChg>
        <pc:spChg chg="del">
          <ac:chgData name="Itisha Sahu" userId="1d4b99e1e8e3cd8d" providerId="LiveId" clId="{4D1637BB-66B2-4D30-B3FF-087A38D7D727}" dt="2025-12-19T10:41:56.396" v="13" actId="700"/>
          <ac:spMkLst>
            <pc:docMk/>
            <pc:sldMk cId="2541979456" sldId="284"/>
            <ac:spMk id="3" creationId="{365CA418-2C50-7F22-8609-95B70F6D3DA0}"/>
          </ac:spMkLst>
        </pc:spChg>
        <pc:picChg chg="add mod">
          <ac:chgData name="Itisha Sahu" userId="1d4b99e1e8e3cd8d" providerId="LiveId" clId="{4D1637BB-66B2-4D30-B3FF-087A38D7D727}" dt="2025-12-19T10:46:50.812" v="18" actId="14100"/>
          <ac:picMkLst>
            <pc:docMk/>
            <pc:sldMk cId="2541979456" sldId="284"/>
            <ac:picMk id="5" creationId="{8C3D3BCF-E5FC-7115-6770-B2EF6487919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860206a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860206a4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85fa8fc8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85fa8fc8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860206a44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860206a44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860206a44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860206a44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860206a44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860206a44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85fa8fc82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85fa8fc82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85fa8fc82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85fa8fc82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85fa8fc82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85fa8fc8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139592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7585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1269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17380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124387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61722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9296037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1427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5670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3686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254118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0674838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ctrTitle"/>
          </p:nvPr>
        </p:nvSpPr>
        <p:spPr>
          <a:xfrm>
            <a:off x="1600200" y="1966042"/>
            <a:ext cx="8991600" cy="165325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0000"/>
              </a:buClr>
              <a:buSzPts val="4800"/>
              <a:buFont typeface="Twentieth Century"/>
              <a:buNone/>
            </a:pPr>
            <a:r>
              <a:rPr lang="en-US" b="1" dirty="0">
                <a:solidFill>
                  <a:srgbClr val="FF0000"/>
                </a:solidFill>
              </a:rPr>
              <a:t>E-COMMERCE OLIST STORE ANALYSIS</a:t>
            </a:r>
            <a:endParaRPr dirty="0">
              <a:solidFill>
                <a:srgbClr val="FF0000"/>
              </a:solidFill>
            </a:endParaRPr>
          </a:p>
        </p:txBody>
      </p:sp>
      <p:sp>
        <p:nvSpPr>
          <p:cNvPr id="156" name="Google Shape;156;p19"/>
          <p:cNvSpPr txBox="1">
            <a:spLocks noGrp="1"/>
          </p:cNvSpPr>
          <p:nvPr>
            <p:ph type="subTitle" idx="1"/>
          </p:nvPr>
        </p:nvSpPr>
        <p:spPr>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120000"/>
              </a:lnSpc>
              <a:spcBef>
                <a:spcPts val="0"/>
              </a:spcBef>
              <a:spcAft>
                <a:spcPts val="0"/>
              </a:spcAft>
              <a:buSzPts val="2200"/>
              <a:buNone/>
            </a:pPr>
            <a:endParaRPr dirty="0">
              <a:solidFill>
                <a:schemeClr val="dk1"/>
              </a:solidFill>
            </a:endParaRPr>
          </a:p>
          <a:p>
            <a:pPr marL="0" lvl="0" indent="0" algn="l" rtl="0">
              <a:lnSpc>
                <a:spcPct val="120000"/>
              </a:lnSpc>
              <a:spcBef>
                <a:spcPts val="1000"/>
              </a:spcBef>
              <a:spcAft>
                <a:spcPts val="0"/>
              </a:spcAft>
              <a:buSzPts val="4000"/>
              <a:buNone/>
            </a:pPr>
            <a:r>
              <a:rPr lang="en-US" sz="4000" dirty="0">
                <a:solidFill>
                  <a:schemeClr val="dk1"/>
                </a:solidFill>
              </a:rPr>
              <a:t>                                </a:t>
            </a:r>
            <a:endParaRPr sz="40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353961" y="618544"/>
            <a:ext cx="10924214" cy="54393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en-US" sz="5500" b="1" dirty="0">
                <a:solidFill>
                  <a:srgbClr val="38761D"/>
                </a:solidFill>
              </a:rPr>
              <a:t>MS EXCEL DASHBOARD</a:t>
            </a:r>
            <a:r>
              <a:rPr lang="en-US" dirty="0">
                <a:solidFill>
                  <a:srgbClr val="38761D"/>
                </a:solidFill>
              </a:rPr>
              <a:t> </a:t>
            </a:r>
            <a:endParaRPr dirty="0">
              <a:solidFill>
                <a:srgbClr val="38761D"/>
              </a:solidFill>
            </a:endParaRPr>
          </a:p>
        </p:txBody>
      </p:sp>
      <p:pic>
        <p:nvPicPr>
          <p:cNvPr id="226" name="Google Shape;226;p29" title="cyber_topic_67.jpg"/>
          <p:cNvPicPr preferRelativeResize="0"/>
          <p:nvPr/>
        </p:nvPicPr>
        <p:blipFill>
          <a:blip r:embed="rId3">
            <a:alphaModFix/>
          </a:blip>
          <a:stretch>
            <a:fillRect/>
          </a:stretch>
        </p:blipFill>
        <p:spPr>
          <a:xfrm>
            <a:off x="2652138" y="2395300"/>
            <a:ext cx="6887676" cy="2884625"/>
          </a:xfrm>
          <a:prstGeom prst="rect">
            <a:avLst/>
          </a:prstGeom>
          <a:noFill/>
          <a:ln>
            <a:noFill/>
          </a:ln>
        </p:spPr>
      </p:pic>
      <p:sp>
        <p:nvSpPr>
          <p:cNvPr id="227" name="Google Shape;227;p29"/>
          <p:cNvSpPr/>
          <p:nvPr/>
        </p:nvSpPr>
        <p:spPr>
          <a:xfrm>
            <a:off x="10185305" y="1595160"/>
            <a:ext cx="714600" cy="4524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38761D"/>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233" name="Google Shape;233;p30"/>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4" name="Google Shape;234;p30" title="EXCEL DASHBOARD SS.png"/>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913775" y="618544"/>
            <a:ext cx="10364400" cy="5396700"/>
          </a:xfrm>
          <a:prstGeom prst="rect">
            <a:avLst/>
          </a:prstGeom>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r>
              <a:rPr lang="en-US" sz="5500" b="1">
                <a:solidFill>
                  <a:srgbClr val="FFD966"/>
                </a:solidFill>
              </a:rPr>
              <a:t>POWER</a:t>
            </a:r>
            <a:r>
              <a:rPr lang="en-US" sz="5500" b="1">
                <a:solidFill>
                  <a:srgbClr val="F1C232"/>
                </a:solidFill>
              </a:rPr>
              <a:t> BI </a:t>
            </a:r>
            <a:r>
              <a:rPr lang="en-US" sz="5500" b="1">
                <a:solidFill>
                  <a:srgbClr val="BF9000"/>
                </a:solidFill>
              </a:rPr>
              <a:t>DASHBOARD</a:t>
            </a:r>
            <a:endParaRPr sz="5500" b="1">
              <a:solidFill>
                <a:srgbClr val="BF9000"/>
              </a:solidFill>
            </a:endParaRPr>
          </a:p>
        </p:txBody>
      </p:sp>
      <p:pic>
        <p:nvPicPr>
          <p:cNvPr id="240" name="Google Shape;240;p31" title="Power-BI-Logo.png"/>
          <p:cNvPicPr preferRelativeResize="0"/>
          <p:nvPr/>
        </p:nvPicPr>
        <p:blipFill>
          <a:blip r:embed="rId3">
            <a:alphaModFix/>
          </a:blip>
          <a:stretch>
            <a:fillRect/>
          </a:stretch>
        </p:blipFill>
        <p:spPr>
          <a:xfrm>
            <a:off x="2224738" y="1377250"/>
            <a:ext cx="7742536" cy="4355176"/>
          </a:xfrm>
          <a:prstGeom prst="rect">
            <a:avLst/>
          </a:prstGeom>
          <a:noFill/>
          <a:ln>
            <a:noFill/>
          </a:ln>
        </p:spPr>
      </p:pic>
      <p:sp>
        <p:nvSpPr>
          <p:cNvPr id="241" name="Google Shape;241;p31"/>
          <p:cNvSpPr/>
          <p:nvPr/>
        </p:nvSpPr>
        <p:spPr>
          <a:xfrm>
            <a:off x="10057486" y="1467340"/>
            <a:ext cx="714600" cy="452400"/>
          </a:xfrm>
          <a:prstGeom prst="rightArrow">
            <a:avLst>
              <a:gd name="adj1" fmla="val 50000"/>
              <a:gd name="adj2" fmla="val 50000"/>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BF9000"/>
              </a:solidFill>
              <a:latin typeface="Twentieth Century"/>
              <a:ea typeface="Twentieth Century"/>
              <a:cs typeface="Twentieth Century"/>
              <a:sym typeface="Twentieth Centur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838200" y="1"/>
            <a:ext cx="10515600" cy="58270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00000"/>
              <a:buFont typeface="Twentieth Century"/>
              <a:buNone/>
            </a:pPr>
            <a:r>
              <a:rPr lang="en-US"/>
              <a:t>OLIST POWERBI DASHBOARD</a:t>
            </a:r>
            <a:endParaRPr/>
          </a:p>
        </p:txBody>
      </p:sp>
      <p:pic>
        <p:nvPicPr>
          <p:cNvPr id="247" name="Google Shape;247;p32"/>
          <p:cNvPicPr preferRelativeResize="0">
            <a:picLocks noGrp="1"/>
          </p:cNvPicPr>
          <p:nvPr>
            <p:ph idx="1"/>
          </p:nvPr>
        </p:nvPicPr>
        <p:blipFill rotWithShape="1">
          <a:blip r:embed="rId3">
            <a:alphaModFix/>
          </a:blip>
          <a:srcRect/>
          <a:stretch/>
        </p:blipFill>
        <p:spPr>
          <a:xfrm>
            <a:off x="-8056" y="519952"/>
            <a:ext cx="12200056" cy="63380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E18459EE-6A58-AD19-DC40-B6EBD63C2522}"/>
              </a:ext>
            </a:extLst>
          </p:cNvPr>
          <p:cNvPicPr>
            <a:picLocks noChangeAspect="1"/>
          </p:cNvPicPr>
          <p:nvPr/>
        </p:nvPicPr>
        <p:blipFill>
          <a:blip r:embed="rId2"/>
          <a:stretch>
            <a:fillRect/>
          </a:stretch>
        </p:blipFill>
        <p:spPr>
          <a:xfrm>
            <a:off x="0" y="0"/>
            <a:ext cx="12192000" cy="7000568"/>
          </a:xfrm>
          <a:prstGeom prst="rect">
            <a:avLst/>
          </a:prstGeom>
        </p:spPr>
      </p:pic>
    </p:spTree>
    <p:extLst>
      <p:ext uri="{BB962C8B-B14F-4D97-AF65-F5344CB8AC3E}">
        <p14:creationId xmlns:p14="http://schemas.microsoft.com/office/powerpoint/2010/main" val="100905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a:spLocks noGrp="1"/>
          </p:cNvSpPr>
          <p:nvPr>
            <p:ph type="title"/>
          </p:nvPr>
        </p:nvSpPr>
        <p:spPr>
          <a:xfrm>
            <a:off x="717755" y="618544"/>
            <a:ext cx="10560420" cy="5693766"/>
          </a:xfrm>
          <a:prstGeom prst="rect">
            <a:avLst/>
          </a:prstGeom>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r>
              <a:rPr lang="en-US" sz="5500" b="1">
                <a:solidFill>
                  <a:srgbClr val="6D9EEB"/>
                </a:solidFill>
              </a:rPr>
              <a:t>TABLEAU</a:t>
            </a:r>
            <a:r>
              <a:rPr lang="en-US" sz="5500" b="1">
                <a:solidFill>
                  <a:srgbClr val="4A86E8"/>
                </a:solidFill>
              </a:rPr>
              <a:t> </a:t>
            </a:r>
            <a:r>
              <a:rPr lang="en-US" sz="5500" b="1">
                <a:solidFill>
                  <a:srgbClr val="3C78D8"/>
                </a:solidFill>
              </a:rPr>
              <a:t>DASHBOARD</a:t>
            </a:r>
            <a:endParaRPr sz="5500" b="1">
              <a:solidFill>
                <a:srgbClr val="3C78D8"/>
              </a:solidFill>
            </a:endParaRPr>
          </a:p>
        </p:txBody>
      </p:sp>
      <p:pic>
        <p:nvPicPr>
          <p:cNvPr id="253" name="Google Shape;253;p33"/>
          <p:cNvPicPr preferRelativeResize="0"/>
          <p:nvPr/>
        </p:nvPicPr>
        <p:blipFill>
          <a:blip r:embed="rId3">
            <a:alphaModFix/>
          </a:blip>
          <a:stretch>
            <a:fillRect/>
          </a:stretch>
        </p:blipFill>
        <p:spPr>
          <a:xfrm>
            <a:off x="4257750" y="2016000"/>
            <a:ext cx="3676450" cy="2601800"/>
          </a:xfrm>
          <a:prstGeom prst="rect">
            <a:avLst/>
          </a:prstGeom>
          <a:noFill/>
          <a:ln>
            <a:noFill/>
          </a:ln>
        </p:spPr>
      </p:pic>
      <p:sp>
        <p:nvSpPr>
          <p:cNvPr id="254" name="Google Shape;254;p33"/>
          <p:cNvSpPr/>
          <p:nvPr/>
        </p:nvSpPr>
        <p:spPr>
          <a:xfrm>
            <a:off x="10077150" y="1412664"/>
            <a:ext cx="714600" cy="452400"/>
          </a:xfrm>
          <a:prstGeom prst="rightArrow">
            <a:avLst>
              <a:gd name="adj1" fmla="val 50000"/>
              <a:gd name="adj2"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38761D"/>
              </a:solidFill>
              <a:latin typeface="Twentieth Century"/>
              <a:ea typeface="Twentieth Century"/>
              <a:cs typeface="Twentieth Century"/>
              <a:sym typeface="Twentieth Centur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endParaRPr/>
          </a:p>
        </p:txBody>
      </p:sp>
      <p:sp>
        <p:nvSpPr>
          <p:cNvPr id="260" name="Google Shape;260;p34"/>
          <p:cNvSpPr/>
          <p:nvPr/>
        </p:nvSpPr>
        <p:spPr>
          <a:xfrm>
            <a:off x="914400" y="2384892"/>
            <a:ext cx="10363200" cy="342423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261" name="Google Shape;261;p34" title="tableau ss.png"/>
          <p:cNvPicPr preferRelativeResize="0"/>
          <p:nvPr/>
        </p:nvPicPr>
        <p:blipFill>
          <a:blip r:embed="rId3">
            <a:alphaModFix/>
          </a:blip>
          <a:stretch>
            <a:fillRect/>
          </a:stretch>
        </p:blipFill>
        <p:spPr>
          <a:xfrm>
            <a:off x="0" y="0"/>
            <a:ext cx="12191998"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C3D3BCF-E5FC-7115-6770-B2EF6487919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1979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a:spLocks noGrp="1"/>
          </p:cNvSpPr>
          <p:nvPr>
            <p:ph type="title"/>
          </p:nvPr>
        </p:nvSpPr>
        <p:spPr>
          <a:xfrm>
            <a:off x="913775" y="618544"/>
            <a:ext cx="10364400" cy="5396700"/>
          </a:xfrm>
          <a:prstGeom prst="rect">
            <a:avLst/>
          </a:prstGeom>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r>
              <a:rPr lang="en-US" sz="5500" b="1">
                <a:solidFill>
                  <a:srgbClr val="3C78D8"/>
                </a:solidFill>
              </a:rPr>
              <a:t>SQL</a:t>
            </a:r>
            <a:r>
              <a:rPr lang="en-US" sz="5500" b="1">
                <a:solidFill>
                  <a:schemeClr val="lt2"/>
                </a:solidFill>
              </a:rPr>
              <a:t> </a:t>
            </a:r>
            <a:r>
              <a:rPr lang="en-US" sz="5500" b="1">
                <a:solidFill>
                  <a:srgbClr val="1155CC"/>
                </a:solidFill>
              </a:rPr>
              <a:t>QUERY</a:t>
            </a:r>
            <a:endParaRPr sz="5500" b="1">
              <a:solidFill>
                <a:srgbClr val="1155CC"/>
              </a:solidFill>
            </a:endParaRPr>
          </a:p>
        </p:txBody>
      </p:sp>
      <p:pic>
        <p:nvPicPr>
          <p:cNvPr id="267" name="Google Shape;267;p35"/>
          <p:cNvPicPr preferRelativeResize="0"/>
          <p:nvPr/>
        </p:nvPicPr>
        <p:blipFill>
          <a:blip r:embed="rId3">
            <a:alphaModFix/>
          </a:blip>
          <a:stretch>
            <a:fillRect/>
          </a:stretch>
        </p:blipFill>
        <p:spPr>
          <a:xfrm>
            <a:off x="4595725" y="1928725"/>
            <a:ext cx="3198350" cy="2799750"/>
          </a:xfrm>
          <a:prstGeom prst="rect">
            <a:avLst/>
          </a:prstGeom>
          <a:noFill/>
          <a:ln>
            <a:noFill/>
          </a:ln>
        </p:spPr>
      </p:pic>
      <p:sp>
        <p:nvSpPr>
          <p:cNvPr id="268" name="Google Shape;268;p35"/>
          <p:cNvSpPr/>
          <p:nvPr/>
        </p:nvSpPr>
        <p:spPr>
          <a:xfrm>
            <a:off x="8875225" y="797550"/>
            <a:ext cx="714600" cy="452400"/>
          </a:xfrm>
          <a:prstGeom prst="rightArrow">
            <a:avLst>
              <a:gd name="adj1" fmla="val 50000"/>
              <a:gd name="adj2" fmla="val 50000"/>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38761D"/>
              </a:solidFill>
              <a:latin typeface="Twentieth Century"/>
              <a:ea typeface="Twentieth Century"/>
              <a:cs typeface="Twentieth Century"/>
              <a:sym typeface="Twentieth Centur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216310" y="152401"/>
            <a:ext cx="11749548" cy="382846"/>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1400" b="1" dirty="0"/>
              <a:t>KPI-1 NUMBER OF ORDERS WITH REVIEW SCORE 5 AND PAYMENT TYPE AS CREDIT CARD </a:t>
            </a:r>
            <a:endParaRPr sz="1400" b="1" dirty="0"/>
          </a:p>
        </p:txBody>
      </p:sp>
      <p:sp>
        <p:nvSpPr>
          <p:cNvPr id="278" name="Google Shape;278;p36"/>
          <p:cNvSpPr txBox="1">
            <a:spLocks noGrp="1"/>
          </p:cNvSpPr>
          <p:nvPr>
            <p:ph type="title" idx="4294967295"/>
          </p:nvPr>
        </p:nvSpPr>
        <p:spPr>
          <a:xfrm>
            <a:off x="2271252" y="3187379"/>
            <a:ext cx="8091948" cy="339055"/>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1400" b="1" dirty="0"/>
              <a:t>KPI-2 PERCENTAGE OF ORDERS DELIVERED LATE </a:t>
            </a:r>
            <a:endParaRPr sz="1400" b="1" dirty="0"/>
          </a:p>
        </p:txBody>
      </p:sp>
      <p:pic>
        <p:nvPicPr>
          <p:cNvPr id="274" name="Google Shape;274;p36" title="IMG-20251012-WA0008.jpg"/>
          <p:cNvPicPr preferRelativeResize="0"/>
          <p:nvPr/>
        </p:nvPicPr>
        <p:blipFill rotWithShape="1">
          <a:blip r:embed="rId3">
            <a:alphaModFix/>
          </a:blip>
          <a:srcRect l="21942" t="25512" r="40479" b="43195"/>
          <a:stretch/>
        </p:blipFill>
        <p:spPr>
          <a:xfrm>
            <a:off x="226142" y="670172"/>
            <a:ext cx="5648266" cy="2437127"/>
          </a:xfrm>
          <a:prstGeom prst="rect">
            <a:avLst/>
          </a:prstGeom>
          <a:noFill/>
          <a:ln>
            <a:noFill/>
          </a:ln>
        </p:spPr>
      </p:pic>
      <p:pic>
        <p:nvPicPr>
          <p:cNvPr id="275" name="Google Shape;275;p36" title="IMG-20251012-WA0013.jpg"/>
          <p:cNvPicPr preferRelativeResize="0"/>
          <p:nvPr/>
        </p:nvPicPr>
        <p:blipFill rotWithShape="1">
          <a:blip r:embed="rId4">
            <a:alphaModFix/>
          </a:blip>
          <a:srcRect t="73255" r="55626" b="10573"/>
          <a:stretch/>
        </p:blipFill>
        <p:spPr>
          <a:xfrm>
            <a:off x="6931742" y="1238866"/>
            <a:ext cx="5034116" cy="1229032"/>
          </a:xfrm>
          <a:prstGeom prst="rect">
            <a:avLst/>
          </a:prstGeom>
          <a:noFill/>
          <a:ln>
            <a:noFill/>
          </a:ln>
        </p:spPr>
      </p:pic>
      <p:sp>
        <p:nvSpPr>
          <p:cNvPr id="276" name="Google Shape;276;p36"/>
          <p:cNvSpPr txBox="1"/>
          <p:nvPr/>
        </p:nvSpPr>
        <p:spPr>
          <a:xfrm>
            <a:off x="6029454" y="5156057"/>
            <a:ext cx="9096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dirty="0">
                <a:solidFill>
                  <a:schemeClr val="dk1"/>
                </a:solidFill>
                <a:latin typeface="Twentieth Century"/>
                <a:ea typeface="Twentieth Century"/>
                <a:cs typeface="Twentieth Century"/>
                <a:sym typeface="Twentieth Century"/>
              </a:rPr>
              <a:t>OUTPUT :</a:t>
            </a:r>
            <a:endParaRPr sz="1300" b="1" dirty="0">
              <a:solidFill>
                <a:schemeClr val="dk1"/>
              </a:solidFill>
              <a:latin typeface="Twentieth Century"/>
              <a:ea typeface="Twentieth Century"/>
              <a:cs typeface="Twentieth Century"/>
              <a:sym typeface="Twentieth Century"/>
            </a:endParaRPr>
          </a:p>
        </p:txBody>
      </p:sp>
      <p:pic>
        <p:nvPicPr>
          <p:cNvPr id="277" name="Google Shape;277;p36" title="IMG-20251012-WA0010.jpg"/>
          <p:cNvPicPr preferRelativeResize="0"/>
          <p:nvPr/>
        </p:nvPicPr>
        <p:blipFill rotWithShape="1">
          <a:blip r:embed="rId5">
            <a:alphaModFix/>
          </a:blip>
          <a:srcRect l="22407" t="22656" r="36304" b="37838"/>
          <a:stretch/>
        </p:blipFill>
        <p:spPr>
          <a:xfrm>
            <a:off x="324465" y="3606514"/>
            <a:ext cx="5623811" cy="3099086"/>
          </a:xfrm>
          <a:prstGeom prst="rect">
            <a:avLst/>
          </a:prstGeom>
          <a:noFill/>
          <a:ln>
            <a:noFill/>
          </a:ln>
        </p:spPr>
      </p:pic>
      <p:sp>
        <p:nvSpPr>
          <p:cNvPr id="279" name="Google Shape;279;p36"/>
          <p:cNvSpPr txBox="1"/>
          <p:nvPr/>
        </p:nvSpPr>
        <p:spPr>
          <a:xfrm>
            <a:off x="5948275" y="1712813"/>
            <a:ext cx="9096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dirty="0">
                <a:solidFill>
                  <a:schemeClr val="dk1"/>
                </a:solidFill>
                <a:latin typeface="Twentieth Century"/>
                <a:ea typeface="Twentieth Century"/>
                <a:cs typeface="Twentieth Century"/>
                <a:sym typeface="Twentieth Century"/>
              </a:rPr>
              <a:t>OUTPUT :</a:t>
            </a:r>
            <a:endParaRPr sz="1300" b="1" dirty="0">
              <a:solidFill>
                <a:schemeClr val="dk1"/>
              </a:solidFill>
              <a:latin typeface="Twentieth Century"/>
              <a:ea typeface="Twentieth Century"/>
              <a:cs typeface="Twentieth Century"/>
              <a:sym typeface="Twentieth Century"/>
            </a:endParaRPr>
          </a:p>
        </p:txBody>
      </p:sp>
      <p:pic>
        <p:nvPicPr>
          <p:cNvPr id="280" name="Google Shape;280;p36" title="IMG-20251012-WA0014.jpg"/>
          <p:cNvPicPr preferRelativeResize="0"/>
          <p:nvPr/>
        </p:nvPicPr>
        <p:blipFill rotWithShape="1">
          <a:blip r:embed="rId6">
            <a:alphaModFix/>
          </a:blip>
          <a:srcRect t="68037" r="56140" b="16905"/>
          <a:stretch/>
        </p:blipFill>
        <p:spPr>
          <a:xfrm>
            <a:off x="7020232" y="4874613"/>
            <a:ext cx="5034116" cy="11132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title"/>
          </p:nvPr>
        </p:nvSpPr>
        <p:spPr>
          <a:xfrm>
            <a:off x="913488" y="1023725"/>
            <a:ext cx="10364400" cy="979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86630"/>
              <a:buFont typeface="Twentieth Century"/>
              <a:buNone/>
            </a:pPr>
            <a:br>
              <a:rPr lang="en-US" u="sng"/>
            </a:br>
            <a:r>
              <a:rPr lang="en-US" sz="5355" b="1">
                <a:solidFill>
                  <a:srgbClr val="FF0000"/>
                </a:solidFill>
              </a:rPr>
              <a:t>TOPICS</a:t>
            </a:r>
            <a:endParaRPr sz="4155" b="1">
              <a:solidFill>
                <a:srgbClr val="FF0000"/>
              </a:solidFill>
            </a:endParaRPr>
          </a:p>
        </p:txBody>
      </p:sp>
      <p:sp>
        <p:nvSpPr>
          <p:cNvPr id="168" name="Google Shape;168;p2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rgbClr val="000000"/>
              </a:buClr>
              <a:buSzPts val="2800"/>
              <a:buFont typeface="Arial"/>
              <a:buNone/>
            </a:pPr>
            <a:r>
              <a:rPr lang="en-US" sz="2800"/>
              <a:t>1. INTRODUCTION</a:t>
            </a:r>
            <a:endParaRPr sz="2800"/>
          </a:p>
          <a:p>
            <a:pPr marL="0" marR="0" lvl="0" indent="0" algn="l" rtl="0">
              <a:lnSpc>
                <a:spcPct val="120000"/>
              </a:lnSpc>
              <a:spcBef>
                <a:spcPts val="0"/>
              </a:spcBef>
              <a:spcAft>
                <a:spcPts val="0"/>
              </a:spcAft>
              <a:buClr>
                <a:srgbClr val="000000"/>
              </a:buClr>
              <a:buSzPts val="2800"/>
              <a:buFont typeface="Arial"/>
              <a:buNone/>
            </a:pPr>
            <a:r>
              <a:rPr lang="en-US" sz="2800"/>
              <a:t>2. OVERVIEW</a:t>
            </a:r>
            <a:endParaRPr sz="2800"/>
          </a:p>
          <a:p>
            <a:pPr marL="0" marR="0" lvl="0" indent="0" algn="l" rtl="0">
              <a:lnSpc>
                <a:spcPct val="120000"/>
              </a:lnSpc>
              <a:spcBef>
                <a:spcPts val="0"/>
              </a:spcBef>
              <a:spcAft>
                <a:spcPts val="0"/>
              </a:spcAft>
              <a:buClr>
                <a:srgbClr val="000000"/>
              </a:buClr>
              <a:buSzPts val="2800"/>
              <a:buFont typeface="Arial"/>
              <a:buNone/>
            </a:pPr>
            <a:r>
              <a:rPr lang="en-US" sz="2800"/>
              <a:t>3. KPI’S</a:t>
            </a:r>
            <a:endParaRPr sz="2800"/>
          </a:p>
          <a:p>
            <a:pPr marL="0" marR="0" lvl="0" indent="0" algn="l" rtl="0">
              <a:lnSpc>
                <a:spcPct val="120000"/>
              </a:lnSpc>
              <a:spcBef>
                <a:spcPts val="0"/>
              </a:spcBef>
              <a:spcAft>
                <a:spcPts val="0"/>
              </a:spcAft>
              <a:buClr>
                <a:srgbClr val="000000"/>
              </a:buClr>
              <a:buSzPts val="2800"/>
              <a:buFont typeface="Arial"/>
              <a:buNone/>
            </a:pPr>
            <a:r>
              <a:rPr lang="en-US" sz="2800"/>
              <a:t>4. INSIGHTS &amp; RECOMMENDATIONS</a:t>
            </a:r>
            <a:endParaRPr sz="2800"/>
          </a:p>
          <a:p>
            <a:pPr marL="0" marR="0" lvl="0" indent="0" algn="l" rtl="0">
              <a:lnSpc>
                <a:spcPct val="120000"/>
              </a:lnSpc>
              <a:spcBef>
                <a:spcPts val="0"/>
              </a:spcBef>
              <a:spcAft>
                <a:spcPts val="0"/>
              </a:spcAft>
              <a:buClr>
                <a:srgbClr val="000000"/>
              </a:buClr>
              <a:buSzPts val="2800"/>
              <a:buFont typeface="Arial"/>
              <a:buNone/>
            </a:pPr>
            <a:r>
              <a:rPr lang="en-US" sz="2800"/>
              <a:t>5. CONCLUSION</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7" title="IMG-20251012-WA0009.jpg"/>
          <p:cNvPicPr preferRelativeResize="0"/>
          <p:nvPr/>
        </p:nvPicPr>
        <p:blipFill rotWithShape="1">
          <a:blip r:embed="rId3">
            <a:alphaModFix/>
          </a:blip>
          <a:srcRect l="21366" t="22652" r="38273" b="38460"/>
          <a:stretch/>
        </p:blipFill>
        <p:spPr>
          <a:xfrm>
            <a:off x="304800" y="727587"/>
            <a:ext cx="6223819" cy="2701413"/>
          </a:xfrm>
          <a:prstGeom prst="rect">
            <a:avLst/>
          </a:prstGeom>
          <a:noFill/>
          <a:ln>
            <a:noFill/>
          </a:ln>
        </p:spPr>
      </p:pic>
      <p:sp>
        <p:nvSpPr>
          <p:cNvPr id="286" name="Google Shape;286;p37"/>
          <p:cNvSpPr txBox="1">
            <a:spLocks noGrp="1"/>
          </p:cNvSpPr>
          <p:nvPr>
            <p:ph type="title"/>
          </p:nvPr>
        </p:nvSpPr>
        <p:spPr>
          <a:xfrm>
            <a:off x="914375" y="260375"/>
            <a:ext cx="10363800" cy="378722"/>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1400" b="1" dirty="0"/>
              <a:t>KPI-3 PERCENTAGE OF ORDERS WITH FREE SHIPPING BY PAYMENT TYPE</a:t>
            </a:r>
            <a:endParaRPr sz="1400" b="1" dirty="0"/>
          </a:p>
        </p:txBody>
      </p:sp>
      <p:sp>
        <p:nvSpPr>
          <p:cNvPr id="287" name="Google Shape;287;p37"/>
          <p:cNvSpPr txBox="1"/>
          <p:nvPr/>
        </p:nvSpPr>
        <p:spPr>
          <a:xfrm>
            <a:off x="6600408" y="1920443"/>
            <a:ext cx="9096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dirty="0">
                <a:solidFill>
                  <a:schemeClr val="dk1"/>
                </a:solidFill>
                <a:latin typeface="Twentieth Century"/>
                <a:ea typeface="Twentieth Century"/>
                <a:cs typeface="Twentieth Century"/>
                <a:sym typeface="Twentieth Century"/>
              </a:rPr>
              <a:t>OUTPUT :</a:t>
            </a:r>
            <a:endParaRPr sz="1300" b="1" dirty="0">
              <a:solidFill>
                <a:schemeClr val="dk1"/>
              </a:solidFill>
              <a:latin typeface="Twentieth Century"/>
              <a:ea typeface="Twentieth Century"/>
              <a:cs typeface="Twentieth Century"/>
              <a:sym typeface="Twentieth Century"/>
            </a:endParaRPr>
          </a:p>
        </p:txBody>
      </p:sp>
      <p:pic>
        <p:nvPicPr>
          <p:cNvPr id="288" name="Google Shape;288;p37" title="IMG-20251012-WA0015.jpg"/>
          <p:cNvPicPr preferRelativeResize="0"/>
          <p:nvPr/>
        </p:nvPicPr>
        <p:blipFill rotWithShape="1">
          <a:blip r:embed="rId4">
            <a:alphaModFix/>
          </a:blip>
          <a:srcRect t="66056" r="55663" b="9513"/>
          <a:stretch/>
        </p:blipFill>
        <p:spPr>
          <a:xfrm>
            <a:off x="7581797" y="1012723"/>
            <a:ext cx="4408425" cy="1955125"/>
          </a:xfrm>
          <a:prstGeom prst="rect">
            <a:avLst/>
          </a:prstGeom>
          <a:noFill/>
          <a:ln>
            <a:noFill/>
          </a:ln>
        </p:spPr>
      </p:pic>
      <p:sp>
        <p:nvSpPr>
          <p:cNvPr id="294" name="Google Shape;294;p38"/>
          <p:cNvSpPr txBox="1">
            <a:spLocks/>
          </p:cNvSpPr>
          <p:nvPr/>
        </p:nvSpPr>
        <p:spPr bwMode="black">
          <a:xfrm>
            <a:off x="1012723" y="3542094"/>
            <a:ext cx="10521090" cy="378722"/>
          </a:xfrm>
          <a:prstGeom prst="rect">
            <a:avLst/>
          </a:prstGeom>
          <a:solidFill>
            <a:srgbClr val="FFFFFF"/>
          </a:solidFill>
          <a:ln w="31750" cap="sq">
            <a:solidFill>
              <a:srgbClr val="404040"/>
            </a:solidFill>
            <a:miter lim="800000"/>
          </a:ln>
        </p:spPr>
        <p:txBody>
          <a:bodyPr spcFirstLastPara="1" vert="horz" wrap="square" lIns="91425" tIns="45700" rIns="91425" bIns="45700" rtlCol="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spcBef>
                <a:spcPts val="0"/>
              </a:spcBef>
            </a:pPr>
            <a:r>
              <a:rPr lang="en-US" sz="1400" b="1" dirty="0"/>
              <a:t>KPI-4 AVERAGE DELIVERY TIME FOR PET SHOP</a:t>
            </a:r>
          </a:p>
        </p:txBody>
      </p:sp>
      <p:pic>
        <p:nvPicPr>
          <p:cNvPr id="293" name="Google Shape;293;p38" title="IMG-20251012-WA0004.jpg"/>
          <p:cNvPicPr preferRelativeResize="0"/>
          <p:nvPr/>
        </p:nvPicPr>
        <p:blipFill rotWithShape="1">
          <a:blip r:embed="rId5">
            <a:alphaModFix/>
          </a:blip>
          <a:srcRect l="22402" t="25337" r="22970" b="35568"/>
          <a:stretch/>
        </p:blipFill>
        <p:spPr>
          <a:xfrm>
            <a:off x="304800" y="4033910"/>
            <a:ext cx="6223819" cy="2677349"/>
          </a:xfrm>
          <a:prstGeom prst="rect">
            <a:avLst/>
          </a:prstGeom>
          <a:noFill/>
          <a:ln>
            <a:noFill/>
          </a:ln>
        </p:spPr>
      </p:pic>
      <p:sp>
        <p:nvSpPr>
          <p:cNvPr id="296" name="Google Shape;296;p38"/>
          <p:cNvSpPr txBox="1"/>
          <p:nvPr/>
        </p:nvSpPr>
        <p:spPr>
          <a:xfrm>
            <a:off x="6567948" y="5075584"/>
            <a:ext cx="9096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dirty="0">
                <a:solidFill>
                  <a:schemeClr val="dk1"/>
                </a:solidFill>
                <a:latin typeface="Twentieth Century"/>
                <a:ea typeface="Twentieth Century"/>
                <a:cs typeface="Twentieth Century"/>
                <a:sym typeface="Twentieth Century"/>
              </a:rPr>
              <a:t>OUTPUT :</a:t>
            </a:r>
            <a:endParaRPr sz="1300" b="1" dirty="0">
              <a:solidFill>
                <a:schemeClr val="dk1"/>
              </a:solidFill>
              <a:latin typeface="Twentieth Century"/>
              <a:ea typeface="Twentieth Century"/>
              <a:cs typeface="Twentieth Century"/>
              <a:sym typeface="Twentieth Century"/>
            </a:endParaRPr>
          </a:p>
        </p:txBody>
      </p:sp>
      <p:pic>
        <p:nvPicPr>
          <p:cNvPr id="295" name="Google Shape;295;p38" title="IMG-20251012-WA0011.jpg"/>
          <p:cNvPicPr preferRelativeResize="0"/>
          <p:nvPr/>
        </p:nvPicPr>
        <p:blipFill rotWithShape="1">
          <a:blip r:embed="rId6">
            <a:alphaModFix/>
          </a:blip>
          <a:srcRect t="66227" r="55952" b="19423"/>
          <a:stretch/>
        </p:blipFill>
        <p:spPr>
          <a:xfrm>
            <a:off x="7384026" y="4640645"/>
            <a:ext cx="4714425" cy="123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39" title="IMG-20251012-WA0005.jpg"/>
          <p:cNvPicPr preferRelativeResize="0"/>
          <p:nvPr/>
        </p:nvPicPr>
        <p:blipFill rotWithShape="1">
          <a:blip r:embed="rId3">
            <a:alphaModFix/>
          </a:blip>
          <a:srcRect l="22056" t="25799" r="43148" b="29994"/>
          <a:stretch/>
        </p:blipFill>
        <p:spPr>
          <a:xfrm>
            <a:off x="285135" y="1563329"/>
            <a:ext cx="5414305" cy="3982065"/>
          </a:xfrm>
          <a:prstGeom prst="rect">
            <a:avLst/>
          </a:prstGeom>
          <a:noFill/>
          <a:ln>
            <a:noFill/>
          </a:ln>
        </p:spPr>
      </p:pic>
      <p:sp>
        <p:nvSpPr>
          <p:cNvPr id="302" name="Google Shape;302;p39"/>
          <p:cNvSpPr txBox="1">
            <a:spLocks noGrp="1"/>
          </p:cNvSpPr>
          <p:nvPr>
            <p:ph type="title"/>
          </p:nvPr>
        </p:nvSpPr>
        <p:spPr>
          <a:xfrm>
            <a:off x="914375" y="260375"/>
            <a:ext cx="10363800" cy="707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1600" b="1" dirty="0"/>
              <a:t>KPI-5 AVERAGE PRICE  AND PAYMENT VALUES FROM CUSTOMERS OF SAO PAULO CITY</a:t>
            </a:r>
            <a:endParaRPr sz="1600" b="1" dirty="0"/>
          </a:p>
        </p:txBody>
      </p:sp>
      <p:sp>
        <p:nvSpPr>
          <p:cNvPr id="303" name="Google Shape;303;p39"/>
          <p:cNvSpPr txBox="1"/>
          <p:nvPr/>
        </p:nvSpPr>
        <p:spPr>
          <a:xfrm>
            <a:off x="5699440" y="3280499"/>
            <a:ext cx="9096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dirty="0">
                <a:solidFill>
                  <a:schemeClr val="dk1"/>
                </a:solidFill>
                <a:latin typeface="Twentieth Century"/>
                <a:ea typeface="Twentieth Century"/>
                <a:cs typeface="Twentieth Century"/>
                <a:sym typeface="Twentieth Century"/>
              </a:rPr>
              <a:t>OUTPUT :</a:t>
            </a:r>
            <a:endParaRPr sz="1300" b="1" dirty="0">
              <a:solidFill>
                <a:schemeClr val="dk1"/>
              </a:solidFill>
              <a:latin typeface="Twentieth Century"/>
              <a:ea typeface="Twentieth Century"/>
              <a:cs typeface="Twentieth Century"/>
              <a:sym typeface="Twentieth Century"/>
            </a:endParaRPr>
          </a:p>
        </p:txBody>
      </p:sp>
      <p:pic>
        <p:nvPicPr>
          <p:cNvPr id="304" name="Google Shape;304;p39" title="IMG-20251012-WA0012.jpg"/>
          <p:cNvPicPr preferRelativeResize="0"/>
          <p:nvPr/>
        </p:nvPicPr>
        <p:blipFill rotWithShape="1">
          <a:blip r:embed="rId4">
            <a:alphaModFix/>
          </a:blip>
          <a:srcRect t="68535" r="55997" b="18475"/>
          <a:stretch/>
        </p:blipFill>
        <p:spPr>
          <a:xfrm>
            <a:off x="6609040" y="2983587"/>
            <a:ext cx="5297825" cy="890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0"/>
          <p:cNvSpPr txBox="1">
            <a:spLocks noGrp="1"/>
          </p:cNvSpPr>
          <p:nvPr>
            <p:ph idx="1"/>
          </p:nvPr>
        </p:nvSpPr>
        <p:spPr>
          <a:xfrm>
            <a:off x="936075" y="910775"/>
            <a:ext cx="10989300" cy="5495100"/>
          </a:xfrm>
          <a:prstGeom prst="rect">
            <a:avLst/>
          </a:prstGeom>
          <a:noFill/>
          <a:ln>
            <a:noFill/>
          </a:ln>
        </p:spPr>
        <p:txBody>
          <a:bodyPr spcFirstLastPara="1" wrap="square" lIns="91425" tIns="45700" rIns="91425" bIns="45700" anchor="ctr" anchorCtr="0">
            <a:normAutofit fontScale="25000" lnSpcReduction="20000"/>
          </a:bodyPr>
          <a:lstStyle/>
          <a:p>
            <a:pPr marL="0" lvl="0" indent="0" algn="ctr" rtl="0">
              <a:lnSpc>
                <a:spcPct val="120000"/>
              </a:lnSpc>
              <a:spcBef>
                <a:spcPts val="0"/>
              </a:spcBef>
              <a:spcAft>
                <a:spcPts val="0"/>
              </a:spcAft>
              <a:buSzPct val="100000"/>
              <a:buNone/>
            </a:pPr>
            <a:endParaRPr sz="400" b="1" u="sng" dirty="0">
              <a:solidFill>
                <a:srgbClr val="FF0000"/>
              </a:solidFill>
            </a:endParaRPr>
          </a:p>
          <a:p>
            <a:pPr marL="0" lvl="0" indent="0" algn="just" rtl="0">
              <a:lnSpc>
                <a:spcPct val="120000"/>
              </a:lnSpc>
              <a:spcBef>
                <a:spcPts val="1000"/>
              </a:spcBef>
              <a:spcAft>
                <a:spcPts val="0"/>
              </a:spcAft>
              <a:buSzPct val="218181"/>
              <a:buNone/>
            </a:pPr>
            <a:endParaRPr sz="1100" dirty="0">
              <a:latin typeface="Arial"/>
              <a:ea typeface="Arial"/>
              <a:cs typeface="Arial"/>
              <a:sym typeface="Arial"/>
            </a:endParaRPr>
          </a:p>
          <a:p>
            <a:pPr marL="0" lvl="0" indent="0" algn="just" rtl="0">
              <a:lnSpc>
                <a:spcPct val="115000"/>
              </a:lnSpc>
              <a:spcBef>
                <a:spcPts val="0"/>
              </a:spcBef>
              <a:spcAft>
                <a:spcPts val="0"/>
              </a:spcAft>
              <a:buSzPct val="100000"/>
              <a:buNone/>
            </a:pPr>
            <a:endParaRPr sz="1100" dirty="0">
              <a:latin typeface="Arial"/>
              <a:ea typeface="Arial"/>
              <a:cs typeface="Arial"/>
              <a:sym typeface="Arial"/>
            </a:endParaRPr>
          </a:p>
          <a:p>
            <a:pPr marL="457200" lvl="0" indent="-361891" rtl="0">
              <a:lnSpc>
                <a:spcPct val="115000"/>
              </a:lnSpc>
              <a:spcBef>
                <a:spcPts val="1200"/>
              </a:spcBef>
              <a:spcAft>
                <a:spcPts val="0"/>
              </a:spcAft>
              <a:buSzPct val="100000"/>
              <a:buFont typeface="Twentieth Century"/>
              <a:buChar char="●"/>
            </a:pPr>
            <a:r>
              <a:rPr lang="en-US" sz="8396" dirty="0"/>
              <a:t>TOTAL ORDERS: 99,440</a:t>
            </a:r>
            <a:br>
              <a:rPr lang="en-US" sz="8396" dirty="0"/>
            </a:br>
            <a:endParaRPr sz="8396" dirty="0"/>
          </a:p>
          <a:p>
            <a:pPr marL="457200" lvl="0" indent="-361891" rtl="0">
              <a:lnSpc>
                <a:spcPct val="115000"/>
              </a:lnSpc>
              <a:spcBef>
                <a:spcPts val="0"/>
              </a:spcBef>
              <a:spcAft>
                <a:spcPts val="0"/>
              </a:spcAft>
              <a:buSzPct val="100000"/>
              <a:buFont typeface="Twentieth Century"/>
              <a:buChar char="●"/>
            </a:pPr>
            <a:r>
              <a:rPr lang="en-US" sz="8396" dirty="0"/>
              <a:t>DELIVERED ORDERS: 89,940 → 90% SUCCESS RATE</a:t>
            </a:r>
            <a:br>
              <a:rPr lang="en-US" sz="8396" dirty="0"/>
            </a:br>
            <a:endParaRPr sz="8396" dirty="0"/>
          </a:p>
          <a:p>
            <a:pPr marL="457200" lvl="0" indent="-361891" rtl="0">
              <a:lnSpc>
                <a:spcPct val="115000"/>
              </a:lnSpc>
              <a:spcBef>
                <a:spcPts val="0"/>
              </a:spcBef>
              <a:spcAft>
                <a:spcPts val="0"/>
              </a:spcAft>
              <a:buSzPct val="100000"/>
              <a:buFont typeface="Twentieth Century"/>
              <a:buChar char="●"/>
            </a:pPr>
            <a:r>
              <a:rPr lang="en-US" sz="8396" dirty="0"/>
              <a:t>AVERAGE RATING: 4.09 STARS (RANGE: 2.5 – 4.67 STARS)</a:t>
            </a:r>
            <a:br>
              <a:rPr lang="en-US" sz="8396" dirty="0"/>
            </a:br>
            <a:endParaRPr sz="8396" dirty="0"/>
          </a:p>
          <a:p>
            <a:pPr marL="457200" lvl="0" indent="-361891" rtl="0">
              <a:lnSpc>
                <a:spcPct val="115000"/>
              </a:lnSpc>
              <a:spcBef>
                <a:spcPts val="0"/>
              </a:spcBef>
              <a:spcAft>
                <a:spcPts val="0"/>
              </a:spcAft>
              <a:buSzPct val="100000"/>
              <a:buFont typeface="Twentieth Century"/>
              <a:buChar char="●"/>
            </a:pPr>
            <a:r>
              <a:rPr lang="en-US" sz="8396" dirty="0"/>
              <a:t>1-STAR REVIEWS: 3RD MOST COMMON → POSSIBLE PRODUCT QUALITY ISSUES</a:t>
            </a:r>
            <a:br>
              <a:rPr lang="en-US" sz="8396" dirty="0"/>
            </a:br>
            <a:endParaRPr sz="8396" dirty="0"/>
          </a:p>
          <a:p>
            <a:pPr marL="457200" lvl="0" indent="-361891" rtl="0">
              <a:lnSpc>
                <a:spcPct val="115000"/>
              </a:lnSpc>
              <a:spcBef>
                <a:spcPts val="0"/>
              </a:spcBef>
              <a:spcAft>
                <a:spcPts val="0"/>
              </a:spcAft>
              <a:buSzPct val="100000"/>
              <a:buFont typeface="Twentieth Century"/>
              <a:buChar char="●"/>
            </a:pPr>
            <a:r>
              <a:rPr lang="en-US" sz="8396" dirty="0"/>
              <a:t>DELIVERY PERFORMANCE MAY ALSO AFFECT RATINGS</a:t>
            </a:r>
            <a:endParaRPr sz="8396" dirty="0"/>
          </a:p>
          <a:p>
            <a:pPr marL="0" lvl="0" indent="0" rtl="0">
              <a:lnSpc>
                <a:spcPct val="115000"/>
              </a:lnSpc>
              <a:spcBef>
                <a:spcPts val="1200"/>
              </a:spcBef>
              <a:spcAft>
                <a:spcPts val="0"/>
              </a:spcAft>
              <a:buSzPts val="275"/>
              <a:buNone/>
            </a:pPr>
            <a:r>
              <a:rPr lang="en-US" sz="8396" dirty="0"/>
              <a:t>       KEY INSIGHTS:</a:t>
            </a:r>
            <a:endParaRPr sz="8396" dirty="0"/>
          </a:p>
          <a:p>
            <a:pPr marL="457200" lvl="0" indent="-361891" rtl="0">
              <a:lnSpc>
                <a:spcPct val="115000"/>
              </a:lnSpc>
              <a:spcBef>
                <a:spcPts val="1200"/>
              </a:spcBef>
              <a:spcAft>
                <a:spcPts val="0"/>
              </a:spcAft>
              <a:buSzPct val="100000"/>
              <a:buFont typeface="Twentieth Century"/>
              <a:buChar char="●"/>
            </a:pPr>
            <a:r>
              <a:rPr lang="en-US" sz="8396" dirty="0"/>
              <a:t>FOCUS ON HIGH-DEMAND PRODUCT CATEGORIES</a:t>
            </a:r>
            <a:br>
              <a:rPr lang="en-US" sz="8396" dirty="0"/>
            </a:br>
            <a:endParaRPr sz="8396" dirty="0"/>
          </a:p>
          <a:p>
            <a:pPr marL="457200" lvl="0" indent="-361891" rtl="0">
              <a:lnSpc>
                <a:spcPct val="115000"/>
              </a:lnSpc>
              <a:spcBef>
                <a:spcPts val="0"/>
              </a:spcBef>
              <a:spcAft>
                <a:spcPts val="0"/>
              </a:spcAft>
              <a:buSzPct val="100000"/>
              <a:buFont typeface="Twentieth Century"/>
              <a:buChar char="●"/>
            </a:pPr>
            <a:r>
              <a:rPr lang="en-US" sz="8396" dirty="0"/>
              <a:t>IMPROVE PRODUCT AND SERVICE QUALITY</a:t>
            </a:r>
            <a:br>
              <a:rPr lang="en-US" sz="8396" dirty="0"/>
            </a:br>
            <a:endParaRPr sz="8396" dirty="0"/>
          </a:p>
          <a:p>
            <a:pPr marL="457200" lvl="0" indent="-361891" rtl="0">
              <a:lnSpc>
                <a:spcPct val="115000"/>
              </a:lnSpc>
              <a:spcBef>
                <a:spcPts val="0"/>
              </a:spcBef>
              <a:spcAft>
                <a:spcPts val="0"/>
              </a:spcAft>
              <a:buSzPct val="100000"/>
              <a:buFont typeface="Twentieth Century"/>
              <a:buChar char="●"/>
            </a:pPr>
            <a:r>
              <a:rPr lang="en-US" sz="8396" dirty="0"/>
              <a:t>ENHANCE DELIVERY PROCESS TO BOOST SATISFACTION</a:t>
            </a:r>
            <a:br>
              <a:rPr lang="en-US" sz="8396" dirty="0"/>
            </a:br>
            <a:endParaRPr sz="1500" b="1" dirty="0">
              <a:latin typeface="Arial"/>
              <a:ea typeface="Arial"/>
              <a:cs typeface="Arial"/>
              <a:sym typeface="Arial"/>
            </a:endParaRPr>
          </a:p>
          <a:p>
            <a:pPr marL="0" lvl="0" indent="0" algn="l" rtl="0">
              <a:lnSpc>
                <a:spcPct val="120000"/>
              </a:lnSpc>
              <a:spcBef>
                <a:spcPts val="1200"/>
              </a:spcBef>
              <a:spcAft>
                <a:spcPts val="0"/>
              </a:spcAft>
              <a:buSzPct val="100000"/>
              <a:buNone/>
            </a:pPr>
            <a:endParaRPr sz="2400" dirty="0"/>
          </a:p>
        </p:txBody>
      </p:sp>
      <p:sp>
        <p:nvSpPr>
          <p:cNvPr id="310" name="Google Shape;310;p40"/>
          <p:cNvSpPr txBox="1"/>
          <p:nvPr/>
        </p:nvSpPr>
        <p:spPr>
          <a:xfrm>
            <a:off x="5191050" y="175325"/>
            <a:ext cx="1809900" cy="57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a:solidFill>
                  <a:srgbClr val="FF0000"/>
                </a:solidFill>
                <a:latin typeface="Twentieth Century"/>
                <a:ea typeface="Twentieth Century"/>
                <a:cs typeface="Twentieth Century"/>
                <a:sym typeface="Twentieth Century"/>
              </a:rPr>
              <a:t>INSIGHTS</a:t>
            </a:r>
            <a:endParaRPr sz="3200" b="1">
              <a:solidFill>
                <a:srgbClr val="FF0000"/>
              </a:solidFill>
              <a:latin typeface="Twentieth Century"/>
              <a:ea typeface="Twentieth Century"/>
              <a:cs typeface="Twentieth Century"/>
              <a:sym typeface="Twentieth Centur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838200" y="62027"/>
            <a:ext cx="10515600" cy="1064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3600"/>
              <a:buFont typeface="Twentieth Century"/>
              <a:buNone/>
            </a:pPr>
            <a:r>
              <a:rPr lang="en-US" b="1">
                <a:solidFill>
                  <a:srgbClr val="FF0000"/>
                </a:solidFill>
              </a:rPr>
              <a:t>RECOMMENDATIONS</a:t>
            </a:r>
            <a:endParaRPr sz="4800" b="1">
              <a:solidFill>
                <a:srgbClr val="FF0000"/>
              </a:solidFill>
            </a:endParaRPr>
          </a:p>
        </p:txBody>
      </p:sp>
      <p:sp>
        <p:nvSpPr>
          <p:cNvPr id="316" name="Google Shape;316;p41"/>
          <p:cNvSpPr txBox="1">
            <a:spLocks noGrp="1"/>
          </p:cNvSpPr>
          <p:nvPr>
            <p:ph idx="1"/>
          </p:nvPr>
        </p:nvSpPr>
        <p:spPr>
          <a:xfrm>
            <a:off x="838200" y="304799"/>
            <a:ext cx="10515600" cy="6491173"/>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just" rtl="0">
              <a:lnSpc>
                <a:spcPct val="115000"/>
              </a:lnSpc>
              <a:spcBef>
                <a:spcPts val="1200"/>
              </a:spcBef>
              <a:spcAft>
                <a:spcPts val="0"/>
              </a:spcAft>
              <a:buNone/>
            </a:pPr>
            <a:endParaRPr sz="7196" b="1" dirty="0">
              <a:latin typeface="Arial"/>
              <a:ea typeface="Arial"/>
              <a:cs typeface="Arial"/>
              <a:sym typeface="Arial"/>
            </a:endParaRPr>
          </a:p>
          <a:p>
            <a:pPr marL="457200" marR="0" lvl="0" indent="-361891" rtl="0">
              <a:lnSpc>
                <a:spcPct val="115000"/>
              </a:lnSpc>
              <a:spcBef>
                <a:spcPts val="1200"/>
              </a:spcBef>
              <a:spcAft>
                <a:spcPts val="0"/>
              </a:spcAft>
              <a:buSzPct val="100000"/>
              <a:buFont typeface="Twentieth Century"/>
              <a:buChar char="●"/>
            </a:pPr>
            <a:r>
              <a:rPr lang="en-US" sz="8396" dirty="0"/>
              <a:t>REGULARLY MONITOR CUSTOMER REVIEWS TO IDENTIFY PRODUCT ISSUES AND IMPROVEMENT AREAS.</a:t>
            </a:r>
            <a:br>
              <a:rPr lang="en-US" sz="8396" dirty="0"/>
            </a:br>
            <a:endParaRPr sz="8396" dirty="0"/>
          </a:p>
          <a:p>
            <a:pPr marL="457200" marR="0" lvl="0" indent="-361891" rtl="0">
              <a:lnSpc>
                <a:spcPct val="115000"/>
              </a:lnSpc>
              <a:spcBef>
                <a:spcPts val="0"/>
              </a:spcBef>
              <a:spcAft>
                <a:spcPts val="0"/>
              </a:spcAft>
              <a:buSzPct val="100000"/>
              <a:buFont typeface="Twentieth Century"/>
              <a:buChar char="●"/>
            </a:pPr>
            <a:r>
              <a:rPr lang="en-US" sz="8396" dirty="0"/>
              <a:t>USE DASHBOARDS TO SPOT PATTERNS AND GUIDE DATA-DRIVEN DECISIONS.</a:t>
            </a:r>
            <a:br>
              <a:rPr lang="en-US" sz="8396" dirty="0"/>
            </a:br>
            <a:endParaRPr sz="8396" dirty="0"/>
          </a:p>
          <a:p>
            <a:pPr marL="457200" marR="0" lvl="0" indent="-361891" rtl="0">
              <a:lnSpc>
                <a:spcPct val="115000"/>
              </a:lnSpc>
              <a:spcBef>
                <a:spcPts val="0"/>
              </a:spcBef>
              <a:spcAft>
                <a:spcPts val="0"/>
              </a:spcAft>
              <a:buSzPct val="100000"/>
              <a:buFont typeface="Twentieth Century"/>
              <a:buChar char="●"/>
            </a:pPr>
            <a:r>
              <a:rPr lang="en-US" sz="8396" dirty="0"/>
              <a:t>INVESTIGATE CAUSES OF DELIVERY DELAYS AND UNDELIVERED ORDERS.</a:t>
            </a:r>
            <a:br>
              <a:rPr lang="en-US" sz="8396" dirty="0"/>
            </a:br>
            <a:endParaRPr sz="8396" dirty="0"/>
          </a:p>
          <a:p>
            <a:pPr marL="457200" marR="0" lvl="0" indent="-361891" rtl="0">
              <a:lnSpc>
                <a:spcPct val="115000"/>
              </a:lnSpc>
              <a:spcBef>
                <a:spcPts val="0"/>
              </a:spcBef>
              <a:spcAft>
                <a:spcPts val="0"/>
              </a:spcAft>
              <a:buSzPct val="100000"/>
              <a:buFont typeface="Twentieth Century"/>
              <a:buChar char="●"/>
            </a:pPr>
            <a:r>
              <a:rPr lang="en-US" sz="8396" dirty="0"/>
              <a:t>ANALYZE GEOGRAPHIC DATA FOR ROUTE OPTIMIZATION AND ACCESSIBILITY ISSUES.</a:t>
            </a:r>
            <a:br>
              <a:rPr lang="en-US" sz="8396" dirty="0"/>
            </a:br>
            <a:endParaRPr sz="8396" dirty="0"/>
          </a:p>
          <a:p>
            <a:pPr marL="457200" marR="0" lvl="0" indent="-361891" rtl="0">
              <a:lnSpc>
                <a:spcPct val="115000"/>
              </a:lnSpc>
              <a:spcBef>
                <a:spcPts val="0"/>
              </a:spcBef>
              <a:spcAft>
                <a:spcPts val="0"/>
              </a:spcAft>
              <a:buSzPct val="100000"/>
              <a:buFont typeface="Twentieth Century"/>
              <a:buChar char="●"/>
            </a:pPr>
            <a:r>
              <a:rPr lang="en-US" sz="8396" dirty="0"/>
              <a:t>TRACK FLEET PERFORMANCE USING TELEMATICS TO PREVENT PROBLEMS EARLY.</a:t>
            </a:r>
            <a:br>
              <a:rPr lang="en-US" sz="8396" dirty="0"/>
            </a:br>
            <a:endParaRPr sz="8396" dirty="0"/>
          </a:p>
          <a:p>
            <a:pPr marL="457200" marR="0" lvl="0" indent="-361891" rtl="0">
              <a:lnSpc>
                <a:spcPct val="115000"/>
              </a:lnSpc>
              <a:spcBef>
                <a:spcPts val="0"/>
              </a:spcBef>
              <a:spcAft>
                <a:spcPts val="0"/>
              </a:spcAft>
              <a:buSzPct val="100000"/>
              <a:buFont typeface="Twentieth Century"/>
              <a:buChar char="●"/>
            </a:pPr>
            <a:r>
              <a:rPr lang="en-US" sz="8396" dirty="0"/>
              <a:t>IMPLEMENT A CLEAR SHIPMENT TRACKING SYSTEM FOR BETTER COMMUNICATION.</a:t>
            </a:r>
            <a:br>
              <a:rPr lang="en-US" sz="8396" dirty="0"/>
            </a:br>
            <a:endParaRPr sz="8396" dirty="0"/>
          </a:p>
          <a:p>
            <a:pPr marL="457200" marR="0" lvl="0" indent="-361891" rtl="0">
              <a:lnSpc>
                <a:spcPct val="115000"/>
              </a:lnSpc>
              <a:spcBef>
                <a:spcPts val="0"/>
              </a:spcBef>
              <a:spcAft>
                <a:spcPts val="0"/>
              </a:spcAft>
              <a:buSzPct val="100000"/>
              <a:buFont typeface="Twentieth Century"/>
              <a:buChar char="●"/>
            </a:pPr>
            <a:r>
              <a:rPr lang="en-US" sz="8396" dirty="0"/>
              <a:t>SEND REGULAR DELIVERY UPDATES TO MANAGE CUSTOMER EXPECTATIONS.</a:t>
            </a:r>
            <a:br>
              <a:rPr lang="en-US" sz="8396" dirty="0"/>
            </a:br>
            <a:endParaRPr sz="8396" dirty="0"/>
          </a:p>
          <a:p>
            <a:pPr marL="457200" marR="0" lvl="0" indent="-361891" rtl="0">
              <a:lnSpc>
                <a:spcPct val="115000"/>
              </a:lnSpc>
              <a:spcBef>
                <a:spcPts val="0"/>
              </a:spcBef>
              <a:spcAft>
                <a:spcPts val="0"/>
              </a:spcAft>
              <a:buSzPct val="100000"/>
              <a:buFont typeface="Twentieth Century"/>
              <a:buChar char="●"/>
            </a:pPr>
            <a:r>
              <a:rPr lang="en-US" sz="8396" dirty="0"/>
              <a:t>ACCOMMODATE SPECIAL DELIVERY INSTRUCTIONS TO BUILD TRUST AND IMPROVE SERVICE.</a:t>
            </a:r>
            <a:br>
              <a:rPr lang="en-US" sz="8396" dirty="0"/>
            </a:br>
            <a:endParaRPr sz="3200" dirty="0"/>
          </a:p>
          <a:p>
            <a:pPr marL="0" lvl="0" indent="0" algn="l" rtl="0">
              <a:lnSpc>
                <a:spcPct val="120000"/>
              </a:lnSpc>
              <a:spcBef>
                <a:spcPts val="1200"/>
              </a:spcBef>
              <a:spcAft>
                <a:spcPts val="0"/>
              </a:spcAft>
              <a:buSzPct val="100000"/>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2"/>
          <p:cNvSpPr txBox="1">
            <a:spLocks noGrp="1"/>
          </p:cNvSpPr>
          <p:nvPr>
            <p:ph idx="1"/>
          </p:nvPr>
        </p:nvSpPr>
        <p:spPr>
          <a:xfrm>
            <a:off x="1038897" y="393290"/>
            <a:ext cx="10058400" cy="545690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000"/>
              <a:buNone/>
            </a:pPr>
            <a:r>
              <a:rPr lang="en-US" dirty="0"/>
              <a:t>                                                     </a:t>
            </a:r>
            <a:endParaRPr dirty="0"/>
          </a:p>
          <a:p>
            <a:pPr marL="0" lvl="0" indent="0" algn="ctr" rtl="0">
              <a:lnSpc>
                <a:spcPct val="120000"/>
              </a:lnSpc>
              <a:spcBef>
                <a:spcPts val="1000"/>
              </a:spcBef>
              <a:spcAft>
                <a:spcPts val="0"/>
              </a:spcAft>
              <a:buSzPts val="2000"/>
              <a:buNone/>
            </a:pPr>
            <a:r>
              <a:rPr lang="en-US" dirty="0"/>
              <a:t>     </a:t>
            </a:r>
            <a:r>
              <a:rPr lang="en-US" sz="3600" b="1" dirty="0">
                <a:solidFill>
                  <a:srgbClr val="FF0000"/>
                </a:solidFill>
              </a:rPr>
              <a:t>SUMMARY</a:t>
            </a:r>
            <a:endParaRPr dirty="0"/>
          </a:p>
          <a:p>
            <a:pPr marL="0" lvl="0" indent="0" algn="ctr" rtl="0">
              <a:lnSpc>
                <a:spcPct val="120000"/>
              </a:lnSpc>
              <a:spcBef>
                <a:spcPts val="1000"/>
              </a:spcBef>
              <a:spcAft>
                <a:spcPts val="0"/>
              </a:spcAft>
              <a:buSzPts val="2800"/>
              <a:buNone/>
            </a:pPr>
            <a:endParaRPr sz="2800" b="1" dirty="0">
              <a:solidFill>
                <a:srgbClr val="FF0000"/>
              </a:solidFill>
            </a:endParaRPr>
          </a:p>
          <a:p>
            <a:pPr marL="0" lvl="0" indent="0" algn="l" rtl="0">
              <a:lnSpc>
                <a:spcPct val="120000"/>
              </a:lnSpc>
              <a:spcBef>
                <a:spcPts val="1000"/>
              </a:spcBef>
              <a:spcAft>
                <a:spcPts val="0"/>
              </a:spcAft>
              <a:buSzPts val="2000"/>
              <a:buNone/>
            </a:pPr>
            <a:r>
              <a:rPr lang="en-US" sz="2000" dirty="0"/>
              <a:t>OVERALL, REGULAR MONITORING OF CUSTOMER REVIEWS, REAL-TIME TRACKING OF FLEET PERFORMANCE, TOGETHER WITH PROPER SHIPMENT TRACKING AND A COMMUNICATION SYSTEM CAN IMPROVE OLIST'S DELIVERY AND SUPPLY CHAIN PERFORMANCE AND ENSURE CUSTOMERS ARE HIGHLY SATISFIED WITH THE SERVICE.</a:t>
            </a:r>
            <a:endParaRPr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3"/>
          <p:cNvSpPr txBox="1">
            <a:spLocks noGrp="1"/>
          </p:cNvSpPr>
          <p:nvPr>
            <p:ph type="ctrTitle"/>
          </p:nvPr>
        </p:nvSpPr>
        <p:spPr>
          <a:xfrm>
            <a:off x="1751012" y="573741"/>
            <a:ext cx="8689976" cy="137159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4800"/>
              <a:buFont typeface="Twentieth Century"/>
              <a:buNone/>
            </a:pPr>
            <a:r>
              <a:rPr lang="en-US" b="1">
                <a:solidFill>
                  <a:srgbClr val="FF0000"/>
                </a:solidFill>
              </a:rPr>
              <a:t>CONCLUSION</a:t>
            </a:r>
            <a:endParaRPr/>
          </a:p>
        </p:txBody>
      </p:sp>
      <p:sp>
        <p:nvSpPr>
          <p:cNvPr id="327" name="Google Shape;327;p43"/>
          <p:cNvSpPr txBox="1">
            <a:spLocks noGrp="1"/>
          </p:cNvSpPr>
          <p:nvPr>
            <p:ph type="subTitle" idx="1"/>
          </p:nvPr>
        </p:nvSpPr>
        <p:spPr>
          <a:xfrm>
            <a:off x="1388575" y="1009075"/>
            <a:ext cx="9573000" cy="4839900"/>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SzPts val="2200"/>
              <a:buNone/>
            </a:pPr>
            <a:endParaRPr/>
          </a:p>
          <a:p>
            <a:pPr marL="0" lvl="0" indent="0" algn="ctr" rtl="0">
              <a:lnSpc>
                <a:spcPct val="120000"/>
              </a:lnSpc>
              <a:spcBef>
                <a:spcPts val="1000"/>
              </a:spcBef>
              <a:spcAft>
                <a:spcPts val="0"/>
              </a:spcAft>
              <a:buSzPts val="2200"/>
              <a:buNone/>
            </a:pPr>
            <a:endParaRPr/>
          </a:p>
          <a:p>
            <a:pPr marL="0" lvl="0" indent="0" algn="just" rtl="0">
              <a:lnSpc>
                <a:spcPct val="120000"/>
              </a:lnSpc>
              <a:spcBef>
                <a:spcPts val="1000"/>
              </a:spcBef>
              <a:spcAft>
                <a:spcPts val="0"/>
              </a:spcAft>
              <a:buSzPts val="2200"/>
              <a:buNone/>
            </a:pPr>
            <a:r>
              <a:rPr lang="en-US" sz="2100">
                <a:solidFill>
                  <a:schemeClr val="dk1"/>
                </a:solidFill>
              </a:rPr>
              <a:t>THE OLIST STORE ANALYSIS PROJECT PROVIDES VALUABLE INSIGHTS INTO CUSTOMER BEHAVIOR AND PAYMENT STATISTICS. THE ANALYSIS OF THESE KPIS HELPS OLIST IN IDENTIFYING AREAS OF IMPROVEMENT AND CREATING TARGETED MARKETING CAMPAIGNS. AS A DATA ANALYST, I HAVE USED EXCEL AND POWER BI TO CLEAN AND MANIPULATE THE DATASET AND CREATE MEANINGFUL VISUALIZATIONS. THIS PROJECT SERVES AS A GREATEXAMPLE OF HOW DATA ANALYSIS CAN HELP BUSINESSES MAKE INFORMED DECISIONS.</a:t>
            </a:r>
            <a:endParaRPr sz="21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45"/>
          <p:cNvPicPr preferRelativeResize="0">
            <a:picLocks noGrp="1"/>
          </p:cNvPicPr>
          <p:nvPr>
            <p:ph idx="1"/>
          </p:nvPr>
        </p:nvPicPr>
        <p:blipFill rotWithShape="1">
          <a:blip r:embed="rId3">
            <a:alphaModFix/>
          </a:blip>
          <a:srcRect/>
          <a:stretch/>
        </p:blipFill>
        <p:spPr>
          <a:xfrm>
            <a:off x="1641022" y="1102178"/>
            <a:ext cx="8703128" cy="47216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1447809" y="995007"/>
            <a:ext cx="8596800" cy="935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3600"/>
              <a:buFont typeface="Twentieth Century"/>
              <a:buNone/>
            </a:pPr>
            <a:r>
              <a:rPr lang="en-US" sz="4800" b="1">
                <a:solidFill>
                  <a:srgbClr val="FF0000"/>
                </a:solidFill>
              </a:rPr>
              <a:t>OVERVIEW</a:t>
            </a:r>
            <a:endParaRPr sz="4800" b="1">
              <a:solidFill>
                <a:srgbClr val="FF0000"/>
              </a:solidFill>
            </a:endParaRPr>
          </a:p>
        </p:txBody>
      </p:sp>
      <p:sp>
        <p:nvSpPr>
          <p:cNvPr id="174" name="Google Shape;174;p22"/>
          <p:cNvSpPr txBox="1">
            <a:spLocks noGrp="1"/>
          </p:cNvSpPr>
          <p:nvPr>
            <p:ph idx="1"/>
          </p:nvPr>
        </p:nvSpPr>
        <p:spPr>
          <a:xfrm>
            <a:off x="677334" y="1930400"/>
            <a:ext cx="10363826" cy="3424107"/>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20000"/>
              </a:lnSpc>
              <a:spcBef>
                <a:spcPts val="0"/>
              </a:spcBef>
              <a:spcAft>
                <a:spcPts val="0"/>
              </a:spcAft>
              <a:buSzPts val="2800"/>
              <a:buNone/>
            </a:pPr>
            <a:r>
              <a:rPr lang="en-US" sz="2800"/>
              <a:t>THE OLIST STORE ANALYSIS PROJECT AIMS TO ANALYZE CUSTOMER PURCHASING PATTERNS AND PAYMENT STATISTICS ON AN E- COMMERCE PLATFORM, OLIST. THIS PROJECT COVERS SEVERAL KEY PERFORMANCE INDICATORS (KPIS) SUCH AS WEEKDAY VS WEEKEND SALES, PAYMENT STATISTICS, DELIVERY TIME, AND CUSTOMER BEHAVIOR. THE ANALYSIS IS BASED ON NINE CSV FILES, WHICH ARE CLEANED AND MANIPULATED TO EXTRACT VALUABLE INSIGHTS.</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7200"/>
              <a:buFont typeface="Twentieth Century"/>
              <a:buNone/>
            </a:pPr>
            <a:r>
              <a:rPr lang="en-US" sz="4800" b="1">
                <a:solidFill>
                  <a:srgbClr val="FF0000"/>
                </a:solidFill>
              </a:rPr>
              <a:t>KPI’S</a:t>
            </a:r>
            <a:endParaRPr sz="4800" b="1">
              <a:solidFill>
                <a:srgbClr val="FF0000"/>
              </a:solidFill>
            </a:endParaRPr>
          </a:p>
        </p:txBody>
      </p:sp>
      <p:sp>
        <p:nvSpPr>
          <p:cNvPr id="180" name="Google Shape;180;p23"/>
          <p:cNvSpPr txBox="1">
            <a:spLocks noGrp="1"/>
          </p:cNvSpPr>
          <p:nvPr>
            <p:ph idx="1"/>
          </p:nvPr>
        </p:nvSpPr>
        <p:spPr>
          <a:xfrm>
            <a:off x="913774" y="1846730"/>
            <a:ext cx="10363826" cy="3944470"/>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200000"/>
              </a:lnSpc>
              <a:spcBef>
                <a:spcPts val="0"/>
              </a:spcBef>
              <a:spcAft>
                <a:spcPts val="0"/>
              </a:spcAft>
              <a:buSzPct val="85714"/>
              <a:buFont typeface="Noto Sans Symbols"/>
              <a:buChar char="⮚"/>
            </a:pPr>
            <a:r>
              <a:rPr lang="en-US" sz="2800"/>
              <a:t>WEEKDAYS AND WEEKEND PAYMENT STATISTICS</a:t>
            </a:r>
            <a:endParaRPr sz="2800"/>
          </a:p>
          <a:p>
            <a:pPr marL="228600" lvl="0" indent="-228600" algn="l" rtl="0">
              <a:lnSpc>
                <a:spcPct val="200000"/>
              </a:lnSpc>
              <a:spcBef>
                <a:spcPts val="1000"/>
              </a:spcBef>
              <a:spcAft>
                <a:spcPts val="0"/>
              </a:spcAft>
              <a:buSzPct val="85714"/>
              <a:buFont typeface="Noto Sans Symbols"/>
              <a:buChar char="⮚"/>
            </a:pPr>
            <a:r>
              <a:rPr lang="en-US" sz="2800"/>
              <a:t>PAYMENT TYPE WITH REVIEW SCORE 5</a:t>
            </a:r>
            <a:endParaRPr sz="2800"/>
          </a:p>
          <a:p>
            <a:pPr marL="228600" lvl="0" indent="-228600" algn="l" rtl="0">
              <a:lnSpc>
                <a:spcPct val="200000"/>
              </a:lnSpc>
              <a:spcBef>
                <a:spcPts val="1000"/>
              </a:spcBef>
              <a:spcAft>
                <a:spcPts val="0"/>
              </a:spcAft>
              <a:buSzPct val="85714"/>
              <a:buFont typeface="Noto Sans Symbols"/>
              <a:buChar char="⮚"/>
            </a:pPr>
            <a:r>
              <a:rPr lang="en-US" sz="2800"/>
              <a:t>AVERAGE NUMBERS OF DELIVERY DAYS TAKEN FOR PET SHOP</a:t>
            </a:r>
            <a:endParaRPr sz="2800"/>
          </a:p>
          <a:p>
            <a:pPr marL="228600" lvl="0" indent="-228600" algn="l" rtl="0">
              <a:lnSpc>
                <a:spcPct val="200000"/>
              </a:lnSpc>
              <a:spcBef>
                <a:spcPts val="1000"/>
              </a:spcBef>
              <a:spcAft>
                <a:spcPts val="0"/>
              </a:spcAft>
              <a:buSzPct val="85714"/>
              <a:buFont typeface="Noto Sans Symbols"/>
              <a:buChar char="⮚"/>
            </a:pPr>
            <a:r>
              <a:rPr lang="en-US" sz="2800"/>
              <a:t>AVERAGE PRICE AND PAYMENT VALUE OF SAO PAULO CITY</a:t>
            </a:r>
            <a:endParaRPr sz="2800"/>
          </a:p>
          <a:p>
            <a:pPr marL="228600" lvl="0" indent="-228600" algn="l" rtl="0">
              <a:lnSpc>
                <a:spcPct val="200000"/>
              </a:lnSpc>
              <a:spcBef>
                <a:spcPts val="1000"/>
              </a:spcBef>
              <a:spcAft>
                <a:spcPts val="0"/>
              </a:spcAft>
              <a:buSzPct val="85714"/>
              <a:buFont typeface="Noto Sans Symbols"/>
              <a:buChar char="⮚"/>
            </a:pPr>
            <a:r>
              <a:rPr lang="en-US" sz="2800"/>
              <a:t>AVERAGE SHIPPING DAYS VS REVIEW SCORES</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725516" y="161136"/>
            <a:ext cx="10364400" cy="1596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Twentieth Century"/>
              <a:buNone/>
            </a:pPr>
            <a:r>
              <a:rPr lang="en-US" sz="2800"/>
              <a:t>                </a:t>
            </a:r>
            <a:br>
              <a:rPr lang="en-US" sz="2800"/>
            </a:br>
            <a:r>
              <a:rPr lang="en-US" sz="2800">
                <a:solidFill>
                  <a:srgbClr val="2589AD"/>
                </a:solidFill>
              </a:rPr>
              <a:t>              </a:t>
            </a:r>
            <a:r>
              <a:rPr lang="en-US" sz="2800" b="1">
                <a:solidFill>
                  <a:srgbClr val="FF0000"/>
                </a:solidFill>
              </a:rPr>
              <a:t>WEEKDAY VS WEEKEND PAYMENT STATISTICS</a:t>
            </a:r>
            <a:endParaRPr/>
          </a:p>
        </p:txBody>
      </p:sp>
      <p:sp>
        <p:nvSpPr>
          <p:cNvPr id="186" name="Google Shape;186;p24"/>
          <p:cNvSpPr txBox="1">
            <a:spLocks noGrp="1"/>
          </p:cNvSpPr>
          <p:nvPr>
            <p:ph idx="1"/>
          </p:nvPr>
        </p:nvSpPr>
        <p:spPr>
          <a:xfrm>
            <a:off x="1103650" y="1420850"/>
            <a:ext cx="10650000" cy="4815300"/>
          </a:xfrm>
          <a:prstGeom prst="rect">
            <a:avLst/>
          </a:prstGeom>
          <a:noFill/>
          <a:ln>
            <a:noFill/>
          </a:ln>
        </p:spPr>
        <p:txBody>
          <a:bodyPr spcFirstLastPara="1" wrap="square" lIns="91425" tIns="45700" rIns="91425" bIns="45700" anchor="t" anchorCtr="0">
            <a:normAutofit fontScale="40000" lnSpcReduction="20000"/>
          </a:bodyPr>
          <a:lstStyle/>
          <a:p>
            <a:pPr marL="0" lvl="0" indent="0" algn="ctr" rtl="0">
              <a:lnSpc>
                <a:spcPct val="120000"/>
              </a:lnSpc>
              <a:spcBef>
                <a:spcPts val="0"/>
              </a:spcBef>
              <a:spcAft>
                <a:spcPts val="0"/>
              </a:spcAft>
              <a:buSzPct val="100000"/>
              <a:buNone/>
            </a:pPr>
            <a:endParaRPr sz="2900" b="1" u="sng">
              <a:solidFill>
                <a:srgbClr val="8DCEE6"/>
              </a:solidFill>
            </a:endParaRPr>
          </a:p>
          <a:p>
            <a:pPr marL="0" marR="0" lvl="0" indent="0" algn="l" rtl="0">
              <a:lnSpc>
                <a:spcPct val="120000"/>
              </a:lnSpc>
              <a:spcBef>
                <a:spcPts val="1000"/>
              </a:spcBef>
              <a:spcAft>
                <a:spcPts val="0"/>
              </a:spcAft>
              <a:buSzPct val="80000"/>
              <a:buNone/>
            </a:pPr>
            <a:r>
              <a:rPr lang="en-US" sz="2500"/>
              <a:t>                                                       </a:t>
            </a:r>
            <a:r>
              <a:rPr lang="en-US" sz="4203"/>
              <a:t>                                   </a:t>
            </a:r>
            <a:r>
              <a:rPr lang="en-US" sz="4145"/>
              <a:t> THIS ANALYSIS COMPARES CUSTOMER PAYMENT           </a:t>
            </a:r>
            <a:endParaRPr sz="4145"/>
          </a:p>
          <a:p>
            <a:pPr marL="0" marR="0" lvl="0" indent="0" algn="l" rtl="0">
              <a:lnSpc>
                <a:spcPct val="120000"/>
              </a:lnSpc>
              <a:spcBef>
                <a:spcPts val="1000"/>
              </a:spcBef>
              <a:spcAft>
                <a:spcPts val="0"/>
              </a:spcAft>
              <a:buSzPct val="48244"/>
              <a:buNone/>
            </a:pPr>
            <a:r>
              <a:rPr lang="en-US" sz="4145"/>
              <a:t>                                                                     ACTIVITY ON WEEKDAYS AND WEEKENDS, OFFERING </a:t>
            </a:r>
            <a:endParaRPr sz="4145"/>
          </a:p>
          <a:p>
            <a:pPr marL="0" marR="0" lvl="0" indent="0" algn="l" rtl="0">
              <a:lnSpc>
                <a:spcPct val="120000"/>
              </a:lnSpc>
              <a:spcBef>
                <a:spcPts val="1000"/>
              </a:spcBef>
              <a:spcAft>
                <a:spcPts val="0"/>
              </a:spcAft>
              <a:buSzPct val="48244"/>
              <a:buNone/>
            </a:pPr>
            <a:r>
              <a:rPr lang="en-US" sz="4145"/>
              <a:t>                                                                     INSIGHTS INTO BUYER BEHAVIOR AND PAYMENT </a:t>
            </a:r>
            <a:endParaRPr sz="4145"/>
          </a:p>
          <a:p>
            <a:pPr marL="0" marR="0" lvl="0" indent="0" algn="l" rtl="0">
              <a:lnSpc>
                <a:spcPct val="120000"/>
              </a:lnSpc>
              <a:spcBef>
                <a:spcPts val="1000"/>
              </a:spcBef>
              <a:spcAft>
                <a:spcPts val="0"/>
              </a:spcAft>
              <a:buSzPct val="48244"/>
              <a:buNone/>
            </a:pPr>
            <a:r>
              <a:rPr lang="en-US" sz="4145"/>
              <a:t>                                                                     PREFERENCES.</a:t>
            </a:r>
            <a:endParaRPr sz="4145"/>
          </a:p>
          <a:p>
            <a:pPr marL="0" marR="0" lvl="0" indent="0" algn="l" rtl="0">
              <a:lnSpc>
                <a:spcPct val="120000"/>
              </a:lnSpc>
              <a:spcBef>
                <a:spcPts val="1000"/>
              </a:spcBef>
              <a:spcAft>
                <a:spcPts val="0"/>
              </a:spcAft>
              <a:buSzPct val="48244"/>
              <a:buNone/>
            </a:pPr>
            <a:endParaRPr sz="4145"/>
          </a:p>
          <a:p>
            <a:pPr marL="0" marR="0" lvl="0" indent="0" algn="l" rtl="0">
              <a:lnSpc>
                <a:spcPct val="120000"/>
              </a:lnSpc>
              <a:spcBef>
                <a:spcPts val="1000"/>
              </a:spcBef>
              <a:spcAft>
                <a:spcPts val="0"/>
              </a:spcAft>
              <a:buSzPct val="48244"/>
              <a:buNone/>
            </a:pPr>
            <a:r>
              <a:rPr lang="en-US" sz="4145"/>
              <a:t>                                                                     WEEKDAY PAYMENTS: 12,703,545 TRANSACTIONS (77%)</a:t>
            </a:r>
            <a:endParaRPr sz="4145"/>
          </a:p>
          <a:p>
            <a:pPr marL="0" marR="0" lvl="0" indent="0" algn="l" rtl="0">
              <a:lnSpc>
                <a:spcPct val="120000"/>
              </a:lnSpc>
              <a:spcBef>
                <a:spcPts val="1000"/>
              </a:spcBef>
              <a:spcAft>
                <a:spcPts val="0"/>
              </a:spcAft>
              <a:buSzPct val="48244"/>
              <a:buNone/>
            </a:pPr>
            <a:r>
              <a:rPr lang="en-US" sz="4145"/>
              <a:t>                                                                     WEEKEND PAYMENTS: 3,762,009 TRANSACTIONS (23%)  </a:t>
            </a:r>
            <a:endParaRPr sz="4145"/>
          </a:p>
          <a:p>
            <a:pPr marL="0" marR="0" lvl="0" indent="0" algn="l" rtl="0">
              <a:lnSpc>
                <a:spcPct val="120000"/>
              </a:lnSpc>
              <a:spcBef>
                <a:spcPts val="1000"/>
              </a:spcBef>
              <a:spcAft>
                <a:spcPts val="0"/>
              </a:spcAft>
              <a:buSzPct val="48244"/>
              <a:buNone/>
            </a:pPr>
            <a:r>
              <a:rPr lang="en-US" sz="4145"/>
              <a:t>                                                                     THIS KPI ANSWERS QUESTIONS LIKE, WHICH DAY OF THE </a:t>
            </a:r>
            <a:endParaRPr sz="4145"/>
          </a:p>
          <a:p>
            <a:pPr marL="0" marR="0" lvl="0" indent="0" algn="l" rtl="0">
              <a:lnSpc>
                <a:spcPct val="120000"/>
              </a:lnSpc>
              <a:spcBef>
                <a:spcPts val="1000"/>
              </a:spcBef>
              <a:spcAft>
                <a:spcPts val="0"/>
              </a:spcAft>
              <a:buSzPct val="48244"/>
              <a:buNone/>
            </a:pPr>
            <a:r>
              <a:rPr lang="en-US" sz="4145"/>
              <a:t>                                                                     WEEK HAS THE HIGHEST SALES? THE ANALYSIS      </a:t>
            </a:r>
            <a:endParaRPr sz="4145"/>
          </a:p>
          <a:p>
            <a:pPr marL="0" marR="0" lvl="0" indent="0" algn="l" rtl="0">
              <a:lnSpc>
                <a:spcPct val="120000"/>
              </a:lnSpc>
              <a:spcBef>
                <a:spcPts val="1000"/>
              </a:spcBef>
              <a:spcAft>
                <a:spcPts val="0"/>
              </a:spcAft>
              <a:buSzPct val="48244"/>
              <a:buNone/>
            </a:pPr>
            <a:r>
              <a:rPr lang="en-US" sz="4145"/>
              <a:t>                                                                     OF THIS KPI CAN HELP OLIST TO IMPROVE THEIR  </a:t>
            </a:r>
            <a:endParaRPr sz="4145"/>
          </a:p>
          <a:p>
            <a:pPr marL="0" marR="0" lvl="0" indent="0" algn="l" rtl="0">
              <a:lnSpc>
                <a:spcPct val="120000"/>
              </a:lnSpc>
              <a:spcBef>
                <a:spcPts val="1000"/>
              </a:spcBef>
              <a:spcAft>
                <a:spcPts val="0"/>
              </a:spcAft>
              <a:buClr>
                <a:srgbClr val="000000"/>
              </a:buClr>
              <a:buSzPct val="48244"/>
              <a:buFont typeface="Arial"/>
              <a:buNone/>
            </a:pPr>
            <a:r>
              <a:rPr lang="en-US" sz="4145"/>
              <a:t>                                                                     WEEKEND SALES AND PLAN PROMOTIONS ACCORDINGLY.  </a:t>
            </a:r>
            <a:endParaRPr sz="4145"/>
          </a:p>
          <a:p>
            <a:pPr marL="0" lvl="0" indent="0" algn="l" rtl="0">
              <a:lnSpc>
                <a:spcPct val="120000"/>
              </a:lnSpc>
              <a:spcBef>
                <a:spcPts val="1000"/>
              </a:spcBef>
              <a:spcAft>
                <a:spcPts val="0"/>
              </a:spcAft>
              <a:buSzPct val="100000"/>
              <a:buNone/>
            </a:pPr>
            <a:r>
              <a:rPr lang="en-US"/>
              <a:t>                                                                     </a:t>
            </a:r>
            <a:endParaRPr/>
          </a:p>
        </p:txBody>
      </p:sp>
      <p:sp>
        <p:nvSpPr>
          <p:cNvPr id="187" name="Google Shape;187;p24"/>
          <p:cNvSpPr/>
          <p:nvPr/>
        </p:nvSpPr>
        <p:spPr>
          <a:xfrm>
            <a:off x="1655824" y="479621"/>
            <a:ext cx="1058457" cy="835242"/>
          </a:xfrm>
          <a:prstGeom prst="rightArrow">
            <a:avLst>
              <a:gd name="adj1" fmla="val 50000"/>
              <a:gd name="adj2" fmla="val 50000"/>
            </a:avLst>
          </a:prstGeom>
          <a:solidFill>
            <a:schemeClr val="accent1"/>
          </a:solidFill>
          <a:ln w="15875" cap="flat" cmpd="sng">
            <a:solidFill>
              <a:srgbClr val="A536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lt1"/>
                </a:solidFill>
                <a:latin typeface="Twentieth Century"/>
                <a:ea typeface="Twentieth Century"/>
                <a:cs typeface="Twentieth Century"/>
                <a:sym typeface="Twentieth Century"/>
              </a:rPr>
              <a:t>KPI - 1</a:t>
            </a:r>
            <a:endParaRPr dirty="0"/>
          </a:p>
        </p:txBody>
      </p:sp>
      <p:pic>
        <p:nvPicPr>
          <p:cNvPr id="188" name="Google Shape;188;p24"/>
          <p:cNvPicPr preferRelativeResize="0"/>
          <p:nvPr/>
        </p:nvPicPr>
        <p:blipFill rotWithShape="1">
          <a:blip r:embed="rId3">
            <a:alphaModFix/>
          </a:blip>
          <a:srcRect/>
          <a:stretch/>
        </p:blipFill>
        <p:spPr>
          <a:xfrm>
            <a:off x="134196" y="1863495"/>
            <a:ext cx="4811430" cy="38490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913774" y="123672"/>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3600"/>
              <a:buFont typeface="Twentieth Century"/>
              <a:buNone/>
            </a:pPr>
            <a:r>
              <a:rPr lang="en-US" b="1">
                <a:solidFill>
                  <a:srgbClr val="FF0000"/>
                </a:solidFill>
              </a:rPr>
              <a:t>             </a:t>
            </a:r>
            <a:r>
              <a:rPr lang="en-US" sz="2800" b="1">
                <a:solidFill>
                  <a:srgbClr val="FF0000"/>
                </a:solidFill>
              </a:rPr>
              <a:t>PAYMENT TYPE WITH REVIEW SCORE 5</a:t>
            </a:r>
            <a:endParaRPr b="1">
              <a:solidFill>
                <a:srgbClr val="FF0000"/>
              </a:solidFill>
            </a:endParaRPr>
          </a:p>
        </p:txBody>
      </p:sp>
      <p:sp>
        <p:nvSpPr>
          <p:cNvPr id="194" name="Google Shape;194;p25"/>
          <p:cNvSpPr txBox="1">
            <a:spLocks noGrp="1"/>
          </p:cNvSpPr>
          <p:nvPr>
            <p:ph idx="1"/>
          </p:nvPr>
        </p:nvSpPr>
        <p:spPr>
          <a:xfrm>
            <a:off x="2939845" y="1303675"/>
            <a:ext cx="8898194" cy="4631761"/>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SzPct val="100000"/>
              <a:buNone/>
            </a:pPr>
            <a:r>
              <a:rPr lang="en-US" dirty="0"/>
              <a:t>                                         </a:t>
            </a:r>
            <a:endParaRPr dirty="0"/>
          </a:p>
          <a:p>
            <a:pPr marL="0" lvl="0" indent="0" rtl="0">
              <a:lnSpc>
                <a:spcPct val="120000"/>
              </a:lnSpc>
              <a:spcBef>
                <a:spcPts val="1000"/>
              </a:spcBef>
              <a:spcAft>
                <a:spcPts val="0"/>
              </a:spcAft>
              <a:buSzPct val="100000"/>
              <a:buNone/>
            </a:pPr>
            <a:r>
              <a:rPr lang="en-US" sz="2000" dirty="0"/>
              <a:t>                                             NUMBER OF ORDERS WITH REVIEW SCORE AS 5 </a:t>
            </a:r>
            <a:endParaRPr dirty="0"/>
          </a:p>
          <a:p>
            <a:pPr marL="0" lvl="0" indent="0" rtl="0">
              <a:lnSpc>
                <a:spcPct val="120000"/>
              </a:lnSpc>
              <a:spcBef>
                <a:spcPts val="1000"/>
              </a:spcBef>
              <a:spcAft>
                <a:spcPts val="0"/>
              </a:spcAft>
              <a:buSzPct val="100000"/>
              <a:buNone/>
            </a:pPr>
            <a:r>
              <a:rPr lang="en-US" sz="2000" dirty="0"/>
              <a:t>                                             AND PAYMENT TYPE AS CREDIT CARD</a:t>
            </a:r>
            <a:endParaRPr dirty="0"/>
          </a:p>
          <a:p>
            <a:pPr marL="0" lvl="0" indent="0" rtl="0">
              <a:lnSpc>
                <a:spcPct val="120000"/>
              </a:lnSpc>
              <a:spcBef>
                <a:spcPts val="1000"/>
              </a:spcBef>
              <a:spcAft>
                <a:spcPts val="0"/>
              </a:spcAft>
              <a:buSzPct val="100000"/>
              <a:buNone/>
            </a:pPr>
            <a:r>
              <a:rPr lang="en-US" sz="2000" dirty="0"/>
              <a:t>                                             THIS KPI ANALYSES THE NUMBER OF ORDERS WITH A </a:t>
            </a:r>
            <a:endParaRPr dirty="0"/>
          </a:p>
          <a:p>
            <a:pPr marL="0" lvl="0" indent="0" rtl="0">
              <a:lnSpc>
                <a:spcPct val="120000"/>
              </a:lnSpc>
              <a:spcBef>
                <a:spcPts val="1000"/>
              </a:spcBef>
              <a:spcAft>
                <a:spcPts val="0"/>
              </a:spcAft>
              <a:buSzPct val="100000"/>
              <a:buNone/>
            </a:pPr>
            <a:r>
              <a:rPr lang="en-US" sz="2000" dirty="0"/>
              <a:t>                                             REVIEW SCORE OF 5 AND PAYMENT TYPE AS CREDIT </a:t>
            </a:r>
            <a:endParaRPr dirty="0"/>
          </a:p>
          <a:p>
            <a:pPr marL="0" lvl="0" indent="0" rtl="0">
              <a:lnSpc>
                <a:spcPct val="120000"/>
              </a:lnSpc>
              <a:spcBef>
                <a:spcPts val="1000"/>
              </a:spcBef>
              <a:spcAft>
                <a:spcPts val="0"/>
              </a:spcAft>
              <a:buSzPct val="100000"/>
              <a:buNone/>
            </a:pPr>
            <a:r>
              <a:rPr lang="en-US" sz="2000" dirty="0"/>
              <a:t>                                             CARD. THIS HELPS IN UNDERSTANDING CUSTOMER </a:t>
            </a:r>
            <a:endParaRPr dirty="0"/>
          </a:p>
          <a:p>
            <a:pPr marL="0" lvl="0" indent="0" rtl="0">
              <a:lnSpc>
                <a:spcPct val="120000"/>
              </a:lnSpc>
              <a:spcBef>
                <a:spcPts val="1000"/>
              </a:spcBef>
              <a:spcAft>
                <a:spcPts val="0"/>
              </a:spcAft>
              <a:buSzPct val="100000"/>
              <a:buNone/>
            </a:pPr>
            <a:r>
              <a:rPr lang="en-US" sz="2000" dirty="0"/>
              <a:t>                                             SATISFACTION LEVELS AND PAYMENT PREFERENCES. </a:t>
            </a:r>
            <a:endParaRPr dirty="0"/>
          </a:p>
          <a:p>
            <a:pPr marL="0" lvl="0" indent="0" rtl="0">
              <a:lnSpc>
                <a:spcPct val="120000"/>
              </a:lnSpc>
              <a:spcBef>
                <a:spcPts val="1000"/>
              </a:spcBef>
              <a:spcAft>
                <a:spcPts val="0"/>
              </a:spcAft>
              <a:buSzPct val="100000"/>
              <a:buNone/>
            </a:pPr>
            <a:r>
              <a:rPr lang="en-US" sz="2000" dirty="0"/>
              <a:t>                                             OLIST CAN USE THIS INFORMATION TO IDENTIFY </a:t>
            </a:r>
            <a:endParaRPr dirty="0"/>
          </a:p>
          <a:p>
            <a:pPr marL="0" lvl="0" indent="0" rtl="0">
              <a:lnSpc>
                <a:spcPct val="120000"/>
              </a:lnSpc>
              <a:spcBef>
                <a:spcPts val="1000"/>
              </a:spcBef>
              <a:spcAft>
                <a:spcPts val="0"/>
              </a:spcAft>
              <a:buSzPct val="100000"/>
              <a:buNone/>
            </a:pPr>
            <a:r>
              <a:rPr lang="en-US" sz="2000" dirty="0"/>
              <a:t>                                             SATISFIED CUSTOMERS AND ENCOURAGE THEM TO </a:t>
            </a:r>
            <a:endParaRPr dirty="0"/>
          </a:p>
          <a:p>
            <a:pPr marL="0" lvl="0" indent="0" rtl="0">
              <a:lnSpc>
                <a:spcPct val="120000"/>
              </a:lnSpc>
              <a:spcBef>
                <a:spcPts val="1000"/>
              </a:spcBef>
              <a:spcAft>
                <a:spcPts val="0"/>
              </a:spcAft>
              <a:buSzPct val="100000"/>
              <a:buNone/>
            </a:pPr>
            <a:r>
              <a:rPr lang="en-US" sz="2000" dirty="0"/>
              <a:t>                                             MAKE REPEAT PURCHASES.</a:t>
            </a:r>
            <a:endParaRPr sz="2000" dirty="0"/>
          </a:p>
        </p:txBody>
      </p:sp>
      <p:sp>
        <p:nvSpPr>
          <p:cNvPr id="195" name="Google Shape;195;p25"/>
          <p:cNvSpPr/>
          <p:nvPr/>
        </p:nvSpPr>
        <p:spPr>
          <a:xfrm>
            <a:off x="1542645" y="418256"/>
            <a:ext cx="1004100" cy="762000"/>
          </a:xfrm>
          <a:prstGeom prst="rightArrow">
            <a:avLst>
              <a:gd name="adj1" fmla="val 50000"/>
              <a:gd name="adj2" fmla="val 50000"/>
            </a:avLst>
          </a:prstGeom>
          <a:solidFill>
            <a:schemeClr val="accent1"/>
          </a:solidFill>
          <a:ln w="15875" cap="flat" cmpd="sng">
            <a:solidFill>
              <a:srgbClr val="A536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lt1"/>
                </a:solidFill>
                <a:latin typeface="Twentieth Century"/>
                <a:ea typeface="Twentieth Century"/>
                <a:cs typeface="Twentieth Century"/>
                <a:sym typeface="Twentieth Century"/>
              </a:rPr>
              <a:t>KPI - 2</a:t>
            </a:r>
            <a:endParaRPr dirty="0"/>
          </a:p>
        </p:txBody>
      </p:sp>
      <p:pic>
        <p:nvPicPr>
          <p:cNvPr id="196" name="Google Shape;196;p25"/>
          <p:cNvPicPr preferRelativeResize="0"/>
          <p:nvPr/>
        </p:nvPicPr>
        <p:blipFill rotWithShape="1">
          <a:blip r:embed="rId3">
            <a:alphaModFix/>
          </a:blip>
          <a:srcRect/>
          <a:stretch/>
        </p:blipFill>
        <p:spPr>
          <a:xfrm>
            <a:off x="265472" y="1474839"/>
            <a:ext cx="4975122" cy="4509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txBox="1">
            <a:spLocks noGrp="1"/>
          </p:cNvSpPr>
          <p:nvPr>
            <p:ph type="title"/>
          </p:nvPr>
        </p:nvSpPr>
        <p:spPr>
          <a:xfrm>
            <a:off x="1075140" y="32325"/>
            <a:ext cx="10364451" cy="15185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3600"/>
              <a:buFont typeface="Twentieth Century"/>
              <a:buNone/>
            </a:pPr>
            <a:r>
              <a:rPr lang="en-US" b="1">
                <a:solidFill>
                  <a:srgbClr val="FF0000"/>
                </a:solidFill>
              </a:rPr>
              <a:t>        </a:t>
            </a:r>
            <a:br>
              <a:rPr lang="en-US" b="1">
                <a:solidFill>
                  <a:srgbClr val="FF0000"/>
                </a:solidFill>
              </a:rPr>
            </a:br>
            <a:r>
              <a:rPr lang="en-US" sz="3100" b="1">
                <a:solidFill>
                  <a:srgbClr val="FF0000"/>
                </a:solidFill>
              </a:rPr>
              <a:t>         </a:t>
            </a:r>
            <a:r>
              <a:rPr lang="en-US" sz="2800" b="1">
                <a:solidFill>
                  <a:srgbClr val="FF0000"/>
                </a:solidFill>
              </a:rPr>
              <a:t>AVERAGE NUMBER OF DELIVERY DAYS TAKEN FOR PET SHOP</a:t>
            </a:r>
            <a:endParaRPr sz="4200" b="1">
              <a:solidFill>
                <a:srgbClr val="FF0000"/>
              </a:solidFill>
            </a:endParaRPr>
          </a:p>
        </p:txBody>
      </p:sp>
      <p:sp>
        <p:nvSpPr>
          <p:cNvPr id="202" name="Google Shape;202;p26"/>
          <p:cNvSpPr txBox="1">
            <a:spLocks noGrp="1"/>
          </p:cNvSpPr>
          <p:nvPr>
            <p:ph idx="1"/>
          </p:nvPr>
        </p:nvSpPr>
        <p:spPr>
          <a:xfrm>
            <a:off x="2683743" y="1291422"/>
            <a:ext cx="9665110" cy="4060721"/>
          </a:xfrm>
          <a:prstGeom prst="rect">
            <a:avLst/>
          </a:prstGeom>
          <a:noFill/>
          <a:ln>
            <a:noFill/>
          </a:ln>
        </p:spPr>
        <p:txBody>
          <a:bodyPr spcFirstLastPara="1" wrap="square" lIns="91425" tIns="45700" rIns="91425" bIns="45700" anchor="t" anchorCtr="0">
            <a:normAutofit/>
          </a:bodyPr>
          <a:lstStyle/>
          <a:p>
            <a:pPr marL="0" lvl="0" indent="0" rtl="0">
              <a:lnSpc>
                <a:spcPct val="120000"/>
              </a:lnSpc>
              <a:spcBef>
                <a:spcPts val="0"/>
              </a:spcBef>
              <a:spcAft>
                <a:spcPts val="0"/>
              </a:spcAft>
              <a:buSzPts val="2000"/>
              <a:buNone/>
            </a:pPr>
            <a:r>
              <a:rPr lang="en-US" dirty="0"/>
              <a:t>                                                 </a:t>
            </a:r>
            <a:endParaRPr dirty="0"/>
          </a:p>
          <a:p>
            <a:pPr marL="0" lvl="0" indent="0" rtl="0">
              <a:lnSpc>
                <a:spcPct val="120000"/>
              </a:lnSpc>
              <a:spcBef>
                <a:spcPts val="1000"/>
              </a:spcBef>
              <a:spcAft>
                <a:spcPts val="0"/>
              </a:spcAft>
              <a:buSzPts val="2000"/>
              <a:buNone/>
            </a:pPr>
            <a:r>
              <a:rPr lang="en-US" b="1" dirty="0">
                <a:solidFill>
                  <a:srgbClr val="8DCEE6"/>
                </a:solidFill>
              </a:rPr>
              <a:t>                                                     </a:t>
            </a:r>
            <a:endParaRPr dirty="0"/>
          </a:p>
          <a:p>
            <a:pPr marL="0" lvl="0" indent="0" rtl="0">
              <a:lnSpc>
                <a:spcPct val="120000"/>
              </a:lnSpc>
              <a:spcBef>
                <a:spcPts val="1000"/>
              </a:spcBef>
              <a:spcAft>
                <a:spcPts val="0"/>
              </a:spcAft>
              <a:buSzPts val="2000"/>
              <a:buNone/>
            </a:pPr>
            <a:r>
              <a:rPr lang="en-US" b="1" dirty="0">
                <a:solidFill>
                  <a:srgbClr val="8DCEE6"/>
                </a:solidFill>
              </a:rPr>
              <a:t>                                               </a:t>
            </a:r>
            <a:endParaRPr dirty="0"/>
          </a:p>
          <a:p>
            <a:pPr marL="0" lvl="0" indent="0" rtl="0">
              <a:lnSpc>
                <a:spcPct val="120000"/>
              </a:lnSpc>
              <a:spcBef>
                <a:spcPts val="1000"/>
              </a:spcBef>
              <a:spcAft>
                <a:spcPts val="0"/>
              </a:spcAft>
              <a:buSzPts val="2000"/>
              <a:buNone/>
            </a:pPr>
            <a:r>
              <a:rPr lang="en-US" dirty="0">
                <a:solidFill>
                  <a:srgbClr val="1D3E5E"/>
                </a:solidFill>
              </a:rPr>
              <a:t>                                    </a:t>
            </a:r>
            <a:r>
              <a:rPr lang="en-US" dirty="0"/>
              <a:t>THIS KPI ANALYZES THE AVERAGE NUMBER OF DAYS TAKEN FOR</a:t>
            </a:r>
            <a:endParaRPr dirty="0"/>
          </a:p>
          <a:p>
            <a:pPr marL="0" lvl="0" indent="0" rtl="0">
              <a:lnSpc>
                <a:spcPct val="120000"/>
              </a:lnSpc>
              <a:spcBef>
                <a:spcPts val="1000"/>
              </a:spcBef>
              <a:spcAft>
                <a:spcPts val="0"/>
              </a:spcAft>
              <a:buSzPts val="2000"/>
              <a:buNone/>
            </a:pPr>
            <a:r>
              <a:rPr lang="en-US" dirty="0"/>
              <a:t>                                       ORDER_ DELIVERED_CUSTOMER_ DATE FOR PET_SHOP. IT HELPS </a:t>
            </a:r>
            <a:endParaRPr dirty="0"/>
          </a:p>
          <a:p>
            <a:pPr marL="0" lvl="0" indent="0" rtl="0">
              <a:lnSpc>
                <a:spcPct val="120000"/>
              </a:lnSpc>
              <a:spcBef>
                <a:spcPts val="1000"/>
              </a:spcBef>
              <a:spcAft>
                <a:spcPts val="0"/>
              </a:spcAft>
              <a:buSzPts val="2000"/>
              <a:buNone/>
            </a:pPr>
            <a:r>
              <a:rPr lang="en-US" dirty="0"/>
              <a:t>                                       OLIST IN IDENTIFYING AREAS WHERE THEY CAN IMPROVE THEIR </a:t>
            </a:r>
            <a:endParaRPr dirty="0"/>
          </a:p>
          <a:p>
            <a:pPr marL="0" lvl="0" indent="0" rtl="0">
              <a:lnSpc>
                <a:spcPct val="120000"/>
              </a:lnSpc>
              <a:spcBef>
                <a:spcPts val="1000"/>
              </a:spcBef>
              <a:spcAft>
                <a:spcPts val="0"/>
              </a:spcAft>
              <a:buSzPts val="2000"/>
              <a:buNone/>
            </a:pPr>
            <a:r>
              <a:rPr lang="en-US" dirty="0"/>
              <a:t>                                       DELIVERY TIME AND MAINTAIN CUSTOMER SATISFACTION</a:t>
            </a:r>
            <a:r>
              <a:rPr lang="en-US" dirty="0">
                <a:solidFill>
                  <a:srgbClr val="1D3E5E"/>
                </a:solidFill>
              </a:rPr>
              <a:t>.</a:t>
            </a:r>
            <a:endParaRPr dirty="0">
              <a:solidFill>
                <a:srgbClr val="1D3E5E"/>
              </a:solidFill>
            </a:endParaRPr>
          </a:p>
        </p:txBody>
      </p:sp>
      <p:sp>
        <p:nvSpPr>
          <p:cNvPr id="203" name="Google Shape;203;p26"/>
          <p:cNvSpPr/>
          <p:nvPr/>
        </p:nvSpPr>
        <p:spPr>
          <a:xfrm>
            <a:off x="994924" y="419604"/>
            <a:ext cx="1227165" cy="744000"/>
          </a:xfrm>
          <a:prstGeom prst="rightArrow">
            <a:avLst>
              <a:gd name="adj1" fmla="val 50000"/>
              <a:gd name="adj2" fmla="val 50000"/>
            </a:avLst>
          </a:prstGeom>
          <a:solidFill>
            <a:schemeClr val="accent1"/>
          </a:solidFill>
          <a:ln w="15875" cap="flat" cmpd="sng">
            <a:solidFill>
              <a:srgbClr val="A536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lt1"/>
                </a:solidFill>
                <a:latin typeface="Twentieth Century"/>
                <a:ea typeface="Twentieth Century"/>
                <a:cs typeface="Twentieth Century"/>
                <a:sym typeface="Twentieth Century"/>
              </a:rPr>
              <a:t>KPI - 3</a:t>
            </a:r>
            <a:endParaRPr dirty="0"/>
          </a:p>
        </p:txBody>
      </p:sp>
      <p:pic>
        <p:nvPicPr>
          <p:cNvPr id="204" name="Google Shape;204;p26"/>
          <p:cNvPicPr preferRelativeResize="0"/>
          <p:nvPr/>
        </p:nvPicPr>
        <p:blipFill rotWithShape="1">
          <a:blip r:embed="rId3">
            <a:alphaModFix/>
          </a:blip>
          <a:srcRect/>
          <a:stretch/>
        </p:blipFill>
        <p:spPr>
          <a:xfrm>
            <a:off x="441527" y="1858297"/>
            <a:ext cx="4484433" cy="40607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1639117" y="388268"/>
            <a:ext cx="8596800" cy="991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3600"/>
              <a:buFont typeface="Twentieth Century"/>
              <a:buNone/>
            </a:pPr>
            <a:r>
              <a:rPr lang="en-US">
                <a:solidFill>
                  <a:srgbClr val="FF0000"/>
                </a:solidFill>
              </a:rPr>
              <a:t>          </a:t>
            </a:r>
            <a:r>
              <a:rPr lang="en-US" sz="2800" b="1">
                <a:solidFill>
                  <a:srgbClr val="FF0000"/>
                </a:solidFill>
              </a:rPr>
              <a:t>AVG PRICE &amp; PAYMENT FOR SAOPAULO</a:t>
            </a:r>
            <a:endParaRPr sz="2800" b="1">
              <a:solidFill>
                <a:srgbClr val="FF0000"/>
              </a:solidFill>
            </a:endParaRPr>
          </a:p>
        </p:txBody>
      </p:sp>
      <p:sp>
        <p:nvSpPr>
          <p:cNvPr id="210" name="Google Shape;210;p27"/>
          <p:cNvSpPr txBox="1">
            <a:spLocks noGrp="1"/>
          </p:cNvSpPr>
          <p:nvPr>
            <p:ph idx="1"/>
          </p:nvPr>
        </p:nvSpPr>
        <p:spPr>
          <a:xfrm>
            <a:off x="2713702" y="923739"/>
            <a:ext cx="9085007" cy="47844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000"/>
              <a:buNone/>
            </a:pPr>
            <a:r>
              <a:rPr lang="en-US" dirty="0"/>
              <a:t>  </a:t>
            </a:r>
            <a:endParaRPr dirty="0"/>
          </a:p>
          <a:p>
            <a:pPr marL="0" lvl="0" indent="0" algn="l" rtl="0">
              <a:lnSpc>
                <a:spcPct val="120000"/>
              </a:lnSpc>
              <a:spcBef>
                <a:spcPts val="1000"/>
              </a:spcBef>
              <a:spcAft>
                <a:spcPts val="0"/>
              </a:spcAft>
              <a:buSzPts val="2000"/>
              <a:buNone/>
            </a:pPr>
            <a:r>
              <a:rPr lang="en-US" b="1" dirty="0">
                <a:solidFill>
                  <a:srgbClr val="2589AD"/>
                </a:solidFill>
              </a:rPr>
              <a:t>                                                     </a:t>
            </a:r>
            <a:endParaRPr dirty="0"/>
          </a:p>
          <a:p>
            <a:pPr marL="0" lvl="0" indent="0" algn="just" rtl="0">
              <a:lnSpc>
                <a:spcPct val="120000"/>
              </a:lnSpc>
              <a:spcBef>
                <a:spcPts val="1000"/>
              </a:spcBef>
              <a:spcAft>
                <a:spcPts val="0"/>
              </a:spcAft>
              <a:buSzPts val="2000"/>
              <a:buNone/>
            </a:pPr>
            <a:r>
              <a:rPr lang="en-US" dirty="0"/>
              <a:t>                                                 </a:t>
            </a:r>
            <a:r>
              <a:rPr lang="en-US" dirty="0">
                <a:solidFill>
                  <a:srgbClr val="1D3E5E"/>
                </a:solidFill>
              </a:rPr>
              <a:t>THE ANALYSIS OF AVERAGE PRICE AND PAYMENT</a:t>
            </a:r>
            <a:endParaRPr dirty="0"/>
          </a:p>
          <a:p>
            <a:pPr marL="0" lvl="0" indent="0" algn="just" rtl="0">
              <a:lnSpc>
                <a:spcPct val="120000"/>
              </a:lnSpc>
              <a:spcBef>
                <a:spcPts val="1000"/>
              </a:spcBef>
              <a:spcAft>
                <a:spcPts val="0"/>
              </a:spcAft>
              <a:buSzPts val="2000"/>
              <a:buNone/>
            </a:pPr>
            <a:r>
              <a:rPr lang="en-US" dirty="0">
                <a:solidFill>
                  <a:srgbClr val="1D3E5E"/>
                </a:solidFill>
              </a:rPr>
              <a:t>                                                 VALUES FROM CUSTOMERS OF SAO PAULO CITY HELPS IN </a:t>
            </a:r>
            <a:endParaRPr dirty="0"/>
          </a:p>
          <a:p>
            <a:pPr marL="0" lvl="0" indent="0" algn="just" rtl="0">
              <a:lnSpc>
                <a:spcPct val="120000"/>
              </a:lnSpc>
              <a:spcBef>
                <a:spcPts val="1000"/>
              </a:spcBef>
              <a:spcAft>
                <a:spcPts val="0"/>
              </a:spcAft>
              <a:buSzPts val="2000"/>
              <a:buNone/>
            </a:pPr>
            <a:r>
              <a:rPr lang="en-US" dirty="0">
                <a:solidFill>
                  <a:srgbClr val="1D3E5E"/>
                </a:solidFill>
              </a:rPr>
              <a:t>                                                 UNDERSTANDING THE SPENDING PATTERNS OF </a:t>
            </a:r>
            <a:endParaRPr dirty="0"/>
          </a:p>
          <a:p>
            <a:pPr marL="0" lvl="0" indent="0" algn="just" rtl="0">
              <a:lnSpc>
                <a:spcPct val="120000"/>
              </a:lnSpc>
              <a:spcBef>
                <a:spcPts val="1000"/>
              </a:spcBef>
              <a:spcAft>
                <a:spcPts val="0"/>
              </a:spcAft>
              <a:buSzPts val="2000"/>
              <a:buNone/>
            </a:pPr>
            <a:r>
              <a:rPr lang="en-US" dirty="0">
                <a:solidFill>
                  <a:srgbClr val="1D3E5E"/>
                </a:solidFill>
              </a:rPr>
              <a:t>                                                 CUSTOMERS IN THIS REGION. IT ALSO HELPS OLIST IN</a:t>
            </a:r>
            <a:endParaRPr dirty="0"/>
          </a:p>
          <a:p>
            <a:pPr marL="0" lvl="0" indent="0" algn="just" rtl="0">
              <a:lnSpc>
                <a:spcPct val="120000"/>
              </a:lnSpc>
              <a:spcBef>
                <a:spcPts val="1000"/>
              </a:spcBef>
              <a:spcAft>
                <a:spcPts val="0"/>
              </a:spcAft>
              <a:buSzPts val="2000"/>
              <a:buNone/>
            </a:pPr>
            <a:r>
              <a:rPr lang="en-US" dirty="0">
                <a:solidFill>
                  <a:srgbClr val="1D3E5E"/>
                </a:solidFill>
              </a:rPr>
              <a:t>                                                 IDENTIFYING HIGH-VALUE CUSTOMERS AND CREATING</a:t>
            </a:r>
            <a:endParaRPr dirty="0"/>
          </a:p>
          <a:p>
            <a:pPr marL="0" lvl="0" indent="0" algn="just" rtl="0">
              <a:lnSpc>
                <a:spcPct val="120000"/>
              </a:lnSpc>
              <a:spcBef>
                <a:spcPts val="1000"/>
              </a:spcBef>
              <a:spcAft>
                <a:spcPts val="0"/>
              </a:spcAft>
              <a:buSzPts val="2000"/>
              <a:buNone/>
            </a:pPr>
            <a:r>
              <a:rPr lang="en-US" dirty="0">
                <a:solidFill>
                  <a:srgbClr val="1D3E5E"/>
                </a:solidFill>
              </a:rPr>
              <a:t>                                                 TARGETED MARKETING CAMPAIGNS.</a:t>
            </a:r>
            <a:endParaRPr dirty="0">
              <a:solidFill>
                <a:srgbClr val="1D3E5E"/>
              </a:solidFill>
            </a:endParaRPr>
          </a:p>
        </p:txBody>
      </p:sp>
      <p:sp>
        <p:nvSpPr>
          <p:cNvPr id="211" name="Google Shape;211;p27"/>
          <p:cNvSpPr/>
          <p:nvPr/>
        </p:nvSpPr>
        <p:spPr>
          <a:xfrm>
            <a:off x="1833617" y="420368"/>
            <a:ext cx="1243880" cy="786000"/>
          </a:xfrm>
          <a:prstGeom prst="rightArrow">
            <a:avLst>
              <a:gd name="adj1" fmla="val 50000"/>
              <a:gd name="adj2" fmla="val 50000"/>
            </a:avLst>
          </a:prstGeom>
          <a:solidFill>
            <a:schemeClr val="accent1"/>
          </a:solidFill>
          <a:ln w="15875" cap="flat" cmpd="sng">
            <a:solidFill>
              <a:srgbClr val="A536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lt1"/>
                </a:solidFill>
                <a:latin typeface="Twentieth Century"/>
                <a:ea typeface="Twentieth Century"/>
                <a:cs typeface="Twentieth Century"/>
                <a:sym typeface="Twentieth Century"/>
              </a:rPr>
              <a:t>KPI - 4</a:t>
            </a:r>
            <a:endParaRPr dirty="0"/>
          </a:p>
        </p:txBody>
      </p:sp>
      <p:pic>
        <p:nvPicPr>
          <p:cNvPr id="212" name="Google Shape;212;p27"/>
          <p:cNvPicPr preferRelativeResize="0"/>
          <p:nvPr/>
        </p:nvPicPr>
        <p:blipFill rotWithShape="1">
          <a:blip r:embed="rId3">
            <a:alphaModFix/>
          </a:blip>
          <a:srcRect/>
          <a:stretch/>
        </p:blipFill>
        <p:spPr>
          <a:xfrm>
            <a:off x="835742" y="1818967"/>
            <a:ext cx="4483510" cy="41152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491612" y="404305"/>
            <a:ext cx="11316929" cy="12714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14084"/>
              <a:buFont typeface="Twentieth Century"/>
              <a:buNone/>
            </a:pPr>
            <a:r>
              <a:rPr lang="en-US" b="1" dirty="0"/>
              <a:t>                      </a:t>
            </a:r>
            <a:r>
              <a:rPr lang="en-US" sz="3155" b="1" dirty="0">
                <a:solidFill>
                  <a:srgbClr val="FF0000"/>
                </a:solidFill>
              </a:rPr>
              <a:t>AVERAGE SHIPPING DAYS </a:t>
            </a:r>
            <a:br>
              <a:rPr lang="en-US" sz="3155" b="1" dirty="0">
                <a:solidFill>
                  <a:srgbClr val="FF0000"/>
                </a:solidFill>
              </a:rPr>
            </a:br>
            <a:r>
              <a:rPr lang="en-US" sz="3155" b="1" dirty="0">
                <a:solidFill>
                  <a:srgbClr val="FF0000"/>
                </a:solidFill>
              </a:rPr>
              <a:t>                       VS </a:t>
            </a:r>
            <a:br>
              <a:rPr lang="en-US" sz="3155" b="1" dirty="0">
                <a:solidFill>
                  <a:srgbClr val="FF0000"/>
                </a:solidFill>
              </a:rPr>
            </a:br>
            <a:r>
              <a:rPr lang="en-US" sz="3155" b="1" dirty="0">
                <a:solidFill>
                  <a:srgbClr val="FF0000"/>
                </a:solidFill>
              </a:rPr>
              <a:t>                          REVIEW SCORES</a:t>
            </a:r>
            <a:endParaRPr sz="3155" dirty="0"/>
          </a:p>
        </p:txBody>
      </p:sp>
      <p:sp>
        <p:nvSpPr>
          <p:cNvPr id="218" name="Google Shape;218;p28"/>
          <p:cNvSpPr txBox="1">
            <a:spLocks noGrp="1"/>
          </p:cNvSpPr>
          <p:nvPr>
            <p:ph idx="1"/>
          </p:nvPr>
        </p:nvSpPr>
        <p:spPr>
          <a:xfrm>
            <a:off x="2113935" y="1675705"/>
            <a:ext cx="9694606" cy="40770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ct val="100000"/>
              <a:buNone/>
            </a:pPr>
            <a:r>
              <a:rPr lang="en-US" dirty="0"/>
              <a:t>                                       </a:t>
            </a:r>
            <a:endParaRPr dirty="0"/>
          </a:p>
          <a:p>
            <a:pPr marL="0" lvl="0" indent="0" algn="l" rtl="0">
              <a:lnSpc>
                <a:spcPct val="120000"/>
              </a:lnSpc>
              <a:spcBef>
                <a:spcPts val="1000"/>
              </a:spcBef>
              <a:spcAft>
                <a:spcPts val="0"/>
              </a:spcAft>
              <a:buSzPct val="100000"/>
              <a:buNone/>
            </a:pPr>
            <a:r>
              <a:rPr lang="en-US" dirty="0">
                <a:solidFill>
                  <a:srgbClr val="8DCEE6"/>
                </a:solidFill>
              </a:rPr>
              <a:t>                                                                    </a:t>
            </a:r>
            <a:endParaRPr dirty="0"/>
          </a:p>
          <a:p>
            <a:pPr marL="0" lvl="0" indent="0" algn="l" rtl="0">
              <a:lnSpc>
                <a:spcPct val="120000"/>
              </a:lnSpc>
              <a:spcBef>
                <a:spcPts val="1000"/>
              </a:spcBef>
              <a:spcAft>
                <a:spcPts val="0"/>
              </a:spcAft>
              <a:buSzPct val="100000"/>
              <a:buNone/>
            </a:pPr>
            <a:r>
              <a:rPr lang="en-US" dirty="0"/>
              <a:t>                                                                    THIS KPI ANALYZES THE RELATIONSHIP BETWEEN  </a:t>
            </a:r>
            <a:endParaRPr dirty="0"/>
          </a:p>
          <a:p>
            <a:pPr marL="0" lvl="0" indent="0" algn="l" rtl="0">
              <a:lnSpc>
                <a:spcPct val="120000"/>
              </a:lnSpc>
              <a:spcBef>
                <a:spcPts val="1000"/>
              </a:spcBef>
              <a:spcAft>
                <a:spcPts val="0"/>
              </a:spcAft>
              <a:buSzPct val="100000"/>
              <a:buNone/>
            </a:pPr>
            <a:r>
              <a:rPr lang="en-US" dirty="0"/>
              <a:t>                                                                    SHIPPING DAYS AND REVIEW SCORES. IT HELPS IN</a:t>
            </a:r>
            <a:endParaRPr dirty="0"/>
          </a:p>
          <a:p>
            <a:pPr marL="0" lvl="0" indent="0" algn="l" rtl="0">
              <a:lnSpc>
                <a:spcPct val="120000"/>
              </a:lnSpc>
              <a:spcBef>
                <a:spcPts val="1000"/>
              </a:spcBef>
              <a:spcAft>
                <a:spcPts val="0"/>
              </a:spcAft>
              <a:buSzPct val="100000"/>
              <a:buNone/>
            </a:pPr>
            <a:r>
              <a:rPr lang="en-US" dirty="0"/>
              <a:t>                                                                    UNDERSTANDING THE IMPACT OF DELIVERY TIME ON</a:t>
            </a:r>
            <a:endParaRPr dirty="0"/>
          </a:p>
          <a:p>
            <a:pPr marL="0" lvl="0" indent="0" algn="l" rtl="0">
              <a:lnSpc>
                <a:spcPct val="120000"/>
              </a:lnSpc>
              <a:spcBef>
                <a:spcPts val="1000"/>
              </a:spcBef>
              <a:spcAft>
                <a:spcPts val="0"/>
              </a:spcAft>
              <a:buSzPct val="100000"/>
              <a:buNone/>
            </a:pPr>
            <a:r>
              <a:rPr lang="en-US" dirty="0"/>
              <a:t>                                                                    CUSTOMER SATISFACTION LEVELS. OLIST </a:t>
            </a:r>
            <a:endParaRPr dirty="0"/>
          </a:p>
          <a:p>
            <a:pPr marL="0" lvl="0" indent="0" algn="l" rtl="0">
              <a:lnSpc>
                <a:spcPct val="120000"/>
              </a:lnSpc>
              <a:spcBef>
                <a:spcPts val="1000"/>
              </a:spcBef>
              <a:spcAft>
                <a:spcPts val="0"/>
              </a:spcAft>
              <a:buSzPct val="100000"/>
              <a:buNone/>
            </a:pPr>
            <a:r>
              <a:rPr lang="en-US" dirty="0"/>
              <a:t>                                                                    CAN USE THIS INFORMATION TO OPTIMIZE THEIR </a:t>
            </a:r>
            <a:endParaRPr dirty="0"/>
          </a:p>
          <a:p>
            <a:pPr marL="0" lvl="0" indent="0" algn="l" rtl="0">
              <a:lnSpc>
                <a:spcPct val="120000"/>
              </a:lnSpc>
              <a:spcBef>
                <a:spcPts val="1000"/>
              </a:spcBef>
              <a:spcAft>
                <a:spcPts val="0"/>
              </a:spcAft>
              <a:buSzPct val="100000"/>
              <a:buNone/>
            </a:pPr>
            <a:r>
              <a:rPr lang="en-US" dirty="0"/>
              <a:t>                                                                    LOGISTICS AND IMPROVE THEIR DELIVERY TIME.</a:t>
            </a:r>
            <a:endParaRPr dirty="0"/>
          </a:p>
        </p:txBody>
      </p:sp>
      <p:sp>
        <p:nvSpPr>
          <p:cNvPr id="219" name="Google Shape;219;p28"/>
          <p:cNvSpPr/>
          <p:nvPr/>
        </p:nvSpPr>
        <p:spPr>
          <a:xfrm>
            <a:off x="2448012" y="490550"/>
            <a:ext cx="1266546" cy="813898"/>
          </a:xfrm>
          <a:prstGeom prst="rightArrow">
            <a:avLst>
              <a:gd name="adj1" fmla="val 50000"/>
              <a:gd name="adj2" fmla="val 50000"/>
            </a:avLst>
          </a:prstGeom>
          <a:solidFill>
            <a:schemeClr val="accent1"/>
          </a:solidFill>
          <a:ln w="15875" cap="flat" cmpd="sng">
            <a:solidFill>
              <a:srgbClr val="A536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lt1"/>
                </a:solidFill>
                <a:latin typeface="Twentieth Century"/>
                <a:ea typeface="Twentieth Century"/>
                <a:cs typeface="Twentieth Century"/>
                <a:sym typeface="Twentieth Century"/>
              </a:rPr>
              <a:t>KPI - 5</a:t>
            </a:r>
            <a:endParaRPr dirty="0"/>
          </a:p>
        </p:txBody>
      </p:sp>
      <p:pic>
        <p:nvPicPr>
          <p:cNvPr id="220" name="Google Shape;220;p28"/>
          <p:cNvPicPr preferRelativeResize="0"/>
          <p:nvPr/>
        </p:nvPicPr>
        <p:blipFill rotWithShape="1">
          <a:blip r:embed="rId3">
            <a:alphaModFix/>
          </a:blip>
          <a:srcRect/>
          <a:stretch/>
        </p:blipFill>
        <p:spPr>
          <a:xfrm>
            <a:off x="491612" y="2046963"/>
            <a:ext cx="5525730" cy="4076999"/>
          </a:xfrm>
          <a:prstGeom prst="rect">
            <a:avLst/>
          </a:prstGeom>
          <a:noFill/>
          <a:ln>
            <a:noFill/>
          </a:ln>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TM10001115[[fn=Parcel]]</Template>
  <TotalTime>19</TotalTime>
  <Words>837</Words>
  <Application>Microsoft Office PowerPoint</Application>
  <PresentationFormat>Widescreen</PresentationFormat>
  <Paragraphs>119</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Gill Sans MT</vt:lpstr>
      <vt:lpstr>Noto Sans Symbols</vt:lpstr>
      <vt:lpstr>Twentieth Century</vt:lpstr>
      <vt:lpstr>Parcel</vt:lpstr>
      <vt:lpstr>E-COMMERCE OLIST STORE ANALYSIS</vt:lpstr>
      <vt:lpstr> TOPICS</vt:lpstr>
      <vt:lpstr>OVERVIEW</vt:lpstr>
      <vt:lpstr>KPI’S</vt:lpstr>
      <vt:lpstr>                               WEEKDAY VS WEEKEND PAYMENT STATISTICS</vt:lpstr>
      <vt:lpstr>             PAYMENT TYPE WITH REVIEW SCORE 5</vt:lpstr>
      <vt:lpstr>                  AVERAGE NUMBER OF DELIVERY DAYS TAKEN FOR PET SHOP</vt:lpstr>
      <vt:lpstr>          AVG PRICE &amp; PAYMENT FOR SAOPAULO</vt:lpstr>
      <vt:lpstr>                      AVERAGE SHIPPING DAYS                         VS                            REVIEW SCORES</vt:lpstr>
      <vt:lpstr>MS EXCEL DASHBOARD </vt:lpstr>
      <vt:lpstr>PowerPoint Presentation</vt:lpstr>
      <vt:lpstr>POWER BI DASHBOARD</vt:lpstr>
      <vt:lpstr>OLIST POWERBI DASHBOARD</vt:lpstr>
      <vt:lpstr>PowerPoint Presentation</vt:lpstr>
      <vt:lpstr>TABLEAU DASHBOARD</vt:lpstr>
      <vt:lpstr>PowerPoint Presentation</vt:lpstr>
      <vt:lpstr>PowerPoint Presentation</vt:lpstr>
      <vt:lpstr>SQL QUERY</vt:lpstr>
      <vt:lpstr>KPI-1 NUMBER OF ORDERS WITH REVIEW SCORE 5 AND PAYMENT TYPE AS CREDIT CARD </vt:lpstr>
      <vt:lpstr>KPI-3 PERCENTAGE OF ORDERS WITH FREE SHIPPING BY PAYMENT TYPE</vt:lpstr>
      <vt:lpstr>KPI-5 AVERAGE PRICE  AND PAYMENT VALUES FROM CUSTOMERS OF SAO PAULO CITY</vt:lpstr>
      <vt:lpstr>PowerPoint Presentation</vt:lpstr>
      <vt:lpstr>RECOMMENDATIONS</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ADWIK</dc:creator>
  <cp:lastModifiedBy>Itisha Sahu</cp:lastModifiedBy>
  <cp:revision>2</cp:revision>
  <dcterms:modified xsi:type="dcterms:W3CDTF">2025-12-19T10:48:00Z</dcterms:modified>
</cp:coreProperties>
</file>